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56" r:id="rId2"/>
    <p:sldId id="291" r:id="rId3"/>
    <p:sldId id="294" r:id="rId4"/>
    <p:sldId id="295" r:id="rId5"/>
    <p:sldId id="296" r:id="rId6"/>
    <p:sldId id="298" r:id="rId7"/>
    <p:sldId id="297" r:id="rId8"/>
    <p:sldId id="299" r:id="rId9"/>
    <p:sldId id="300" r:id="rId10"/>
    <p:sldId id="301" r:id="rId11"/>
    <p:sldId id="302" r:id="rId12"/>
    <p:sldId id="303" r:id="rId13"/>
    <p:sldId id="304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257" r:id="rId26"/>
    <p:sldId id="318" r:id="rId27"/>
    <p:sldId id="319" r:id="rId28"/>
    <p:sldId id="27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343" r:id="rId5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s" id="{E75E278A-FF0E-49A4-B170-79828D63BBAD}">
          <p14:sldIdLst>
            <p14:sldId id="256"/>
          </p14:sldIdLst>
        </p14:section>
        <p14:section name="01. A ilusão de ser multitarefa" id="{FC709777-E7C3-428B-8A54-C645DC138B66}">
          <p14:sldIdLst>
            <p14:sldId id="291"/>
            <p14:sldId id="294"/>
            <p14:sldId id="295"/>
            <p14:sldId id="296"/>
            <p14:sldId id="298"/>
            <p14:sldId id="297"/>
            <p14:sldId id="299"/>
            <p14:sldId id="300"/>
            <p14:sldId id="301"/>
            <p14:sldId id="302"/>
            <p14:sldId id="303"/>
            <p14:sldId id="304"/>
            <p14:sldId id="306"/>
            <p14:sldId id="307"/>
          </p14:sldIdLst>
        </p14:section>
        <p14:section name="02. Crenças" id="{AE24D0E2-6FE8-423D-AA46-631572D86AF1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257"/>
            <p14:sldId id="318"/>
          </p14:sldIdLst>
        </p14:section>
        <p14:section name="03. Força de vontade" id="{8CC5C168-1DA1-4762-B529-1337667821C2}">
          <p14:sldIdLst>
            <p14:sldId id="319"/>
            <p14:sldId id="279"/>
            <p14:sldId id="320"/>
            <p14:sldId id="321"/>
            <p14:sldId id="322"/>
            <p14:sldId id="323"/>
            <p14:sldId id="324"/>
          </p14:sldIdLst>
        </p14:section>
        <p14:section name="04. Equilíbrio na vida" id="{19FC9345-5E9C-4962-A15B-F23A9A5B3DF5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4"/>
            <p14:sldId id="335"/>
          </p14:sldIdLst>
        </p14:section>
        <p14:section name="05. A única coisa" id="{C30D15D7-4174-4ED6-AFD3-9054C548E909}">
          <p14:sldIdLst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45"/>
    <a:srgbClr val="F8CFB6"/>
    <a:srgbClr val="D24726"/>
    <a:srgbClr val="404040"/>
    <a:srgbClr val="DD462F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18" autoAdjust="0"/>
    <p:restoredTop sz="94241" autoAdjust="0"/>
  </p:normalViewPr>
  <p:slideViewPr>
    <p:cSldViewPr snapToGrid="0">
      <p:cViewPr varScale="1">
        <p:scale>
          <a:sx n="78" d="100"/>
          <a:sy n="78" d="100"/>
        </p:scale>
        <p:origin x="533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30/04/2023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30/04/2023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2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4077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5694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1297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4406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2626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30/04/2023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30/04/2023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SZ2B6rL2wPY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sadocodigo.com.br/products/livro-mantra-produtividade" TargetMode="External"/><Relationship Id="rId2" Type="http://schemas.openxmlformats.org/officeDocument/2006/relationships/hyperlink" Target="https://cursos.alura.com.br/forum/topico-recomendacao-para-o-habito-da-leitura-563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www.casadocodigo.com.br/products/livro-learnin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bibliodigital.unijui.edu.br:8443/xmlui/bitstream/handle/123456789/5873/Deise%20Maria%20Traesel.pdf?sequence=1&amp;isAllowed=y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ZwMOdN5hyY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indjet.com/mindmanager/" TargetMode="External"/><Relationship Id="rId3" Type="http://schemas.openxmlformats.org/officeDocument/2006/relationships/hyperlink" Target="https://miro.com/mind-map-software/" TargetMode="External"/><Relationship Id="rId7" Type="http://schemas.openxmlformats.org/officeDocument/2006/relationships/hyperlink" Target="http://freeplane.sourceforge.net/wiki/index.php/Main_Pag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xmind.net/download/win/" TargetMode="External"/><Relationship Id="rId5" Type="http://schemas.openxmlformats.org/officeDocument/2006/relationships/hyperlink" Target="http://freemind.sourceforge.net/wiki/index.php/Download" TargetMode="External"/><Relationship Id="rId4" Type="http://schemas.openxmlformats.org/officeDocument/2006/relationships/hyperlink" Target="http://www.mindnode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mind-maps-for-google-chro/eiphidhdhamekjmhjgdahlcnhnmagkjp?hl=pt-B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rive.mindmup.com/" TargetMode="External"/><Relationship Id="rId4" Type="http://schemas.openxmlformats.org/officeDocument/2006/relationships/hyperlink" Target="http://coggle.it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guellucas.com.br/10-exercicios-para-melhorar-a-sua-forca-de-vontade-e-auto-disciplina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tivo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1.globo.com/economia/concursos-e-emprego/blog/tira-duvidas-de-concursos/post/conheca-metodos-consagrados-para-aumentar-o-foco-e-produtividade.html" TargetMode="External"/><Relationship Id="rId2" Type="http://schemas.openxmlformats.org/officeDocument/2006/relationships/hyperlink" Target="http://g1.globo.com/economia/concursos-e-emprego/blog/tira-duvidas-de-concursos/post/conheca-metodos-consagrados-para-aumentar-o-foco-e-produtividad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ecoadventure.tur.br/como-se-desligar-da-rotina-e-do-dia-a-dia-corrid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ura.com.br/artigos/o-dia-a-dia-de-um-profissional-que-aprende-o-calendario-de-estudo" TargetMode="External"/><Relationship Id="rId2" Type="http://schemas.openxmlformats.org/officeDocument/2006/relationships/hyperlink" Target="http://blog.alura.com.br/o-dia-a-dia-de-um-profissional-que-aprende-o-calendario-de-estudo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t.wikihow.com/se-Adapta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Desenvolvimento Pessoal T5 - ONE</a:t>
            </a:r>
            <a:endParaRPr lang="pt-BR" sz="4800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 fontScale="85000" lnSpcReduction="10000"/>
          </a:bodyPr>
          <a:lstStyle/>
          <a:p>
            <a:pPr marL="0" indent="0" rtl="0">
              <a:buNone/>
            </a:pPr>
            <a:r>
              <a:rPr lang="pt-BR" sz="3600" b="1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Foco: trazendo mais resultados para o dia a dia</a:t>
            </a:r>
            <a:endParaRPr lang="pt-BR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20DBF-CE82-B21E-29CD-F8EA3D02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Multitarefa</a:t>
            </a:r>
          </a:p>
        </p:txBody>
      </p:sp>
      <p:pic>
        <p:nvPicPr>
          <p:cNvPr id="5" name="Espaço Reservado para Conteúdo 4" descr="Texto&#10;&#10;Descrição gerada automaticamente">
            <a:extLst>
              <a:ext uri="{FF2B5EF4-FFF2-40B4-BE49-F238E27FC236}">
                <a16:creationId xmlns:a16="http://schemas.microsoft.com/office/drawing/2014/main" id="{E60EDF3E-6854-D4CE-A747-29E4C0203DD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18567" y="1653052"/>
            <a:ext cx="4416425" cy="1508299"/>
          </a:xfrm>
        </p:spPr>
      </p:pic>
      <p:pic>
        <p:nvPicPr>
          <p:cNvPr id="7" name="Imagem 6" descr="Uma imagem contendo Diagrama&#10;&#10;Descrição gerada automaticamente">
            <a:extLst>
              <a:ext uri="{FF2B5EF4-FFF2-40B4-BE49-F238E27FC236}">
                <a16:creationId xmlns:a16="http://schemas.microsoft.com/office/drawing/2014/main" id="{9A0D5BCD-6498-925D-32C9-4B6006D150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9905" y="3568959"/>
            <a:ext cx="5829805" cy="2484335"/>
          </a:xfrm>
          <a:prstGeom prst="rect">
            <a:avLst/>
          </a:prstGeom>
        </p:spPr>
      </p:pic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0461DFAD-7D45-0DF6-29B9-4876FF769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710" y="1254554"/>
            <a:ext cx="4531567" cy="2314405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AA8257E-A75A-6E2E-27E5-898515FA053F}"/>
              </a:ext>
            </a:extLst>
          </p:cNvPr>
          <p:cNvSpPr txBox="1">
            <a:spLocks/>
          </p:cNvSpPr>
          <p:nvPr/>
        </p:nvSpPr>
        <p:spPr>
          <a:xfrm>
            <a:off x="6729817" y="3831373"/>
            <a:ext cx="5129393" cy="222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3D464D"/>
                </a:solidFill>
              </a:rPr>
              <a:t>Resgate em suas memórias: </a:t>
            </a:r>
            <a:br>
              <a:rPr lang="pt-BR" sz="1600" dirty="0">
                <a:solidFill>
                  <a:srgbClr val="3D464D"/>
                </a:solidFill>
              </a:rPr>
            </a:br>
            <a:r>
              <a:rPr lang="pt-BR" sz="1600" dirty="0">
                <a:solidFill>
                  <a:srgbClr val="3D464D"/>
                </a:solidFill>
              </a:rPr>
              <a:t>Como você tem se comportado? </a:t>
            </a:r>
          </a:p>
          <a:p>
            <a:r>
              <a:rPr lang="pt-BR" sz="1600" dirty="0">
                <a:solidFill>
                  <a:srgbClr val="3D464D"/>
                </a:solidFill>
              </a:rPr>
              <a:t>Se você joga no celular durante a refeição</a:t>
            </a:r>
            <a:br>
              <a:rPr lang="pt-BR" sz="1600" dirty="0">
                <a:solidFill>
                  <a:srgbClr val="3D464D"/>
                </a:solidFill>
              </a:rPr>
            </a:br>
            <a:r>
              <a:rPr lang="pt-BR" sz="1600" dirty="0">
                <a:solidFill>
                  <a:srgbClr val="3D464D"/>
                </a:solidFill>
              </a:rPr>
              <a:t>Responde um e-mail enquanto fala com outra pessoa</a:t>
            </a:r>
            <a:br>
              <a:rPr lang="pt-BR" sz="1600" dirty="0">
                <a:solidFill>
                  <a:srgbClr val="3D464D"/>
                </a:solidFill>
              </a:rPr>
            </a:br>
            <a:r>
              <a:rPr lang="pt-BR" sz="1600" dirty="0">
                <a:solidFill>
                  <a:srgbClr val="3D464D"/>
                </a:solidFill>
              </a:rPr>
              <a:t>Se responde e-mail enquanto revisa planilhas. ..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678760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955EC-8639-86A6-598D-4D291B3A6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Multitarefa</a:t>
            </a: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C58F56E-BB24-A927-ACEB-E23A73AFF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4" y="1639060"/>
            <a:ext cx="4616016" cy="1533348"/>
          </a:xfrm>
          <a:prstGeom prst="rect">
            <a:avLst/>
          </a:prstGeom>
        </p:spPr>
      </p:pic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D52AAF2-B4B8-1301-0980-F009E30E0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4" y="4092477"/>
            <a:ext cx="4616016" cy="2029086"/>
          </a:xfrm>
          <a:prstGeom prst="rect">
            <a:avLst/>
          </a:prstGeom>
        </p:spPr>
      </p:pic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E9BBF6B2-8B35-7899-DACB-1415E15FD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974" y="3748970"/>
            <a:ext cx="3757833" cy="1631038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9F8D4744-34FA-4410-FCE3-422083F9099F}"/>
              </a:ext>
            </a:extLst>
          </p:cNvPr>
          <p:cNvSpPr txBox="1">
            <a:spLocks/>
          </p:cNvSpPr>
          <p:nvPr/>
        </p:nvSpPr>
        <p:spPr>
          <a:xfrm>
            <a:off x="6909974" y="2544411"/>
            <a:ext cx="4374834" cy="8845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3D464D"/>
                </a:solidFill>
              </a:rPr>
              <a:t>Perdemos 28% do nosso tempo num dia normal de trabalho devido à ineficácia de ser multitarefa. </a:t>
            </a:r>
            <a:endParaRPr lang="pt-BR" sz="1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1D6D8B0-CADA-FA90-9339-ED32E9D5E1C4}"/>
              </a:ext>
            </a:extLst>
          </p:cNvPr>
          <p:cNvSpPr txBox="1"/>
          <p:nvPr/>
        </p:nvSpPr>
        <p:spPr>
          <a:xfrm>
            <a:off x="7398326" y="6302222"/>
            <a:ext cx="46160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https://www.psychologytoday.com/intl/blog/brain-wise/201209/the-true-cost-of-multi-tasking</a:t>
            </a:r>
          </a:p>
        </p:txBody>
      </p:sp>
    </p:spTree>
    <p:extLst>
      <p:ext uri="{BB962C8B-B14F-4D97-AF65-F5344CB8AC3E}">
        <p14:creationId xmlns:p14="http://schemas.microsoft.com/office/powerpoint/2010/main" val="3020917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6B1548-7F59-8E51-103D-758AA56F8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 de sucesso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9933DD-8109-D76B-3C51-80C15BD854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2362324" cy="49743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1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Lista de desejos/tarefas</a:t>
            </a:r>
            <a:r>
              <a:rPr lang="pt-BR" sz="1600" b="1" dirty="0">
                <a:solidFill>
                  <a:schemeClr val="accent2"/>
                </a:solidFill>
              </a:rPr>
              <a:t>: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>
                <a:solidFill>
                  <a:schemeClr val="accent2"/>
                </a:solidFill>
              </a:rPr>
              <a:t>Exercício físico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Yoga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>
                <a:solidFill>
                  <a:schemeClr val="accent2"/>
                </a:solidFill>
              </a:rPr>
              <a:t>Meditação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>
                <a:solidFill>
                  <a:schemeClr val="accent2"/>
                </a:solidFill>
              </a:rPr>
              <a:t>Terapia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Inglês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>
                <a:solidFill>
                  <a:schemeClr val="accent2"/>
                </a:solidFill>
              </a:rPr>
              <a:t>Programação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Ter mais momentos de lazer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endParaRPr lang="pt-BR" sz="1000" dirty="0">
              <a:solidFill>
                <a:schemeClr val="accent2"/>
              </a:solidFill>
            </a:endParaRPr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F510ADF-FBBD-8F1A-9C21-FD24E3CDCCF3}"/>
              </a:ext>
            </a:extLst>
          </p:cNvPr>
          <p:cNvSpPr txBox="1">
            <a:spLocks/>
          </p:cNvSpPr>
          <p:nvPr/>
        </p:nvSpPr>
        <p:spPr>
          <a:xfrm>
            <a:off x="7057053" y="1435608"/>
            <a:ext cx="4489704" cy="5123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sz="1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Lista de sucesso</a:t>
            </a:r>
            <a:r>
              <a:rPr lang="pt-BR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Terapia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Exercício físico (</a:t>
            </a:r>
            <a:r>
              <a:rPr lang="pt-BR" sz="1600" i="1" dirty="0"/>
              <a:t>1h por dia</a:t>
            </a:r>
            <a:r>
              <a:rPr lang="pt-BR" sz="1600" dirty="0"/>
              <a:t>)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Programação  (</a:t>
            </a:r>
            <a:r>
              <a:rPr lang="pt-BR" sz="1600" i="1" dirty="0"/>
              <a:t>4h por dia</a:t>
            </a:r>
            <a:r>
              <a:rPr lang="pt-BR" sz="1600" dirty="0"/>
              <a:t>)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Meditação (</a:t>
            </a:r>
            <a:r>
              <a:rPr lang="pt-BR" sz="1600" i="1" dirty="0"/>
              <a:t>10min por dia</a:t>
            </a:r>
            <a:r>
              <a:rPr lang="pt-BR" sz="1600" dirty="0"/>
              <a:t>)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Mudança na alimentação</a:t>
            </a:r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AB457DE-E81F-0DA8-432B-E500243866AD}"/>
              </a:ext>
            </a:extLst>
          </p:cNvPr>
          <p:cNvSpPr txBox="1">
            <a:spLocks/>
          </p:cNvSpPr>
          <p:nvPr/>
        </p:nvSpPr>
        <p:spPr>
          <a:xfrm>
            <a:off x="3077183" y="2297134"/>
            <a:ext cx="2660904" cy="419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Estágio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Faculdade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>
                <a:solidFill>
                  <a:schemeClr val="accent2"/>
                </a:solidFill>
              </a:rPr>
              <a:t>Mudança na alimentação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Ler livros (20min ao dia)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Escrever letra de músicas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>
                <a:solidFill>
                  <a:schemeClr val="accent2"/>
                </a:solidFill>
              </a:rPr>
              <a:t>Ganhar dinheiro </a:t>
            </a:r>
          </a:p>
          <a:p>
            <a:pPr>
              <a:lnSpc>
                <a:spcPct val="100000"/>
              </a:lnSpc>
            </a:pPr>
            <a:endParaRPr lang="pt-BR" sz="1000" dirty="0">
              <a:solidFill>
                <a:schemeClr val="accent2"/>
              </a:solidFill>
            </a:endParaRPr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527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791C9-C518-7754-B1DB-FEE9B924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leitura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9E46C0-E33A-98E8-F682-10780BEB9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2126073"/>
            <a:ext cx="5099384" cy="3977640"/>
          </a:xfrm>
        </p:spPr>
        <p:txBody>
          <a:bodyPr/>
          <a:lstStyle/>
          <a:p>
            <a:pPr algn="l"/>
            <a:r>
              <a:rPr lang="pt-BR" sz="1600" b="0" i="0" dirty="0">
                <a:solidFill>
                  <a:srgbClr val="3D464D"/>
                </a:solidFill>
                <a:effectLst/>
              </a:rPr>
              <a:t>Dizer “não” nem sempre é fácil, porque temos o receio de sermos mal vistos, mas muitas vezes é importante.</a:t>
            </a:r>
          </a:p>
          <a:p>
            <a:pPr algn="l"/>
            <a:r>
              <a:rPr lang="pt-BR" sz="1600" b="0" i="0" dirty="0">
                <a:solidFill>
                  <a:srgbClr val="3D464D"/>
                </a:solidFill>
                <a:effectLst/>
              </a:rPr>
              <a:t>Pensando nisso, compartilho o vídeo</a:t>
            </a:r>
            <a:r>
              <a:rPr lang="pt-BR" sz="1600" b="0" i="0" dirty="0">
                <a:effectLst/>
              </a:rPr>
              <a:t> </a:t>
            </a:r>
            <a:r>
              <a:rPr lang="pt-BR" sz="1600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Carreira por Abilio Diniz: Diga não com Clareza</a:t>
            </a:r>
            <a:r>
              <a:rPr lang="pt-BR" sz="1600" b="0" i="0" dirty="0">
                <a:effectLst/>
              </a:rPr>
              <a:t> </a:t>
            </a:r>
            <a:r>
              <a:rPr lang="pt-BR" sz="1600" b="0" i="0" dirty="0">
                <a:solidFill>
                  <a:srgbClr val="3D464D"/>
                </a:solidFill>
                <a:effectLst/>
              </a:rPr>
              <a:t>e espero que ele te inspire a entender o poder de dizer não.</a:t>
            </a:r>
          </a:p>
          <a:p>
            <a:pPr algn="l"/>
            <a:r>
              <a:rPr lang="pt-BR" sz="1600" dirty="0">
                <a:solidFill>
                  <a:srgbClr val="3D464D"/>
                </a:solidFill>
              </a:rPr>
              <a:t>Link: </a:t>
            </a:r>
            <a:r>
              <a:rPr lang="pt-BR" sz="1600" dirty="0">
                <a:solidFill>
                  <a:srgbClr val="3D464D"/>
                </a:solidFill>
                <a:hlinkClick r:id="rId2"/>
              </a:rPr>
              <a:t>https://www.youtube.com/watch?v=SZ2B6rL2wPY</a:t>
            </a:r>
            <a:endParaRPr lang="pt-BR" sz="1600" dirty="0">
              <a:solidFill>
                <a:srgbClr val="3D464D"/>
              </a:solidFill>
            </a:endParaRPr>
          </a:p>
          <a:p>
            <a:pPr algn="l"/>
            <a:endParaRPr lang="pt-BR" sz="1600" b="0" i="0" u="sng" dirty="0">
              <a:solidFill>
                <a:srgbClr val="3D464D"/>
              </a:solidFill>
              <a:effectLst/>
            </a:endParaRP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31DCDDA-B4CA-E7DF-79E0-83DDE9198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3" t="22313" r="35332" b="29115"/>
          <a:stretch/>
        </p:blipFill>
        <p:spPr>
          <a:xfrm>
            <a:off x="6280853" y="2508628"/>
            <a:ext cx="5099384" cy="243379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497563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016E7-4F96-E129-00DF-D7037A6C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Sugestão: hábito de leitura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764DAF-754D-C4AD-9989-7825ADD32C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6010595" cy="5086490"/>
          </a:xfrm>
        </p:spPr>
        <p:txBody>
          <a:bodyPr>
            <a:noAutofit/>
          </a:bodyPr>
          <a:lstStyle/>
          <a:p>
            <a:r>
              <a:rPr lang="pt-BR" b="0" i="0" dirty="0">
                <a:solidFill>
                  <a:srgbClr val="3D464D"/>
                </a:solidFill>
                <a:effectLst/>
              </a:rPr>
              <a:t>O aluno Daniel Cadore fez uma super sugestão no</a:t>
            </a:r>
            <a:r>
              <a:rPr lang="pt-BR" b="0" i="0" dirty="0">
                <a:effectLst/>
              </a:rPr>
              <a:t> </a:t>
            </a:r>
            <a:r>
              <a:rPr lang="pt-BR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Fórum</a:t>
            </a:r>
            <a:r>
              <a:rPr lang="pt-BR" b="0" i="0" dirty="0">
                <a:effectLst/>
              </a:rPr>
              <a:t> </a:t>
            </a:r>
            <a:r>
              <a:rPr lang="pt-BR" b="0" i="0" dirty="0">
                <a:solidFill>
                  <a:srgbClr val="3D464D"/>
                </a:solidFill>
                <a:effectLst/>
              </a:rPr>
              <a:t>que gostaria de compartilhar com você:</a:t>
            </a:r>
          </a:p>
          <a:p>
            <a:r>
              <a:rPr lang="pt-BR" b="0" i="0" dirty="0">
                <a:solidFill>
                  <a:srgbClr val="3D464D"/>
                </a:solidFill>
                <a:effectLst/>
              </a:rPr>
              <a:t>"Tenho uma recomendação para quem quer adquirir ou manter o hábito da leitura. O site ou app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Skoob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é bem legal, nele você pode criar sua meta de leitura anual, ela será incorporada com a meta dos outros usuários, e todos participam de uma super meta coletiva, sem contar que tem a funcionalidade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paginômetro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, que conta as páginas que você já leu. É um site/App bem legal pra quem curte leitura. E de quebra, recomendo dois livros que li esse mês que me encantaram: </a:t>
            </a:r>
            <a:r>
              <a:rPr lang="pt-BR" b="0" i="0" dirty="0">
                <a:effectLst/>
                <a:hlinkClick r:id="rId3"/>
              </a:rPr>
              <a:t>https://www.casadocodigo.com.br/products/livro-mantra-produtividade</a:t>
            </a:r>
            <a:r>
              <a:rPr lang="pt-BR" b="0" i="0" dirty="0">
                <a:solidFill>
                  <a:srgbClr val="3D464D"/>
                </a:solidFill>
                <a:effectLst/>
              </a:rPr>
              <a:t> (O mantra da Produtividade) um livro muito bem escrito com várias dicas sobre produtividade. </a:t>
            </a:r>
            <a:r>
              <a:rPr lang="pt-BR" b="0" i="0" dirty="0">
                <a:effectLst/>
                <a:hlinkClick r:id="rId4"/>
              </a:rPr>
              <a:t>https://www.casadocodigo.com.br/products/livro-learning</a:t>
            </a:r>
            <a:r>
              <a:rPr lang="pt-BR" b="0" i="0" dirty="0">
                <a:solidFill>
                  <a:srgbClr val="3D464D"/>
                </a:solidFill>
                <a:effectLst/>
              </a:rPr>
              <a:t> (Learning 3.0) Esse livro é encantador, aborda um novo conceito de aprendizagem, primeiro retrata como fomos moldados para aprender, depois reconstrói todo um modelo novo, uma metodologia muito linda. Abraço pra todos.“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6E530F-90AC-5BF2-13AE-40CE2D30ED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26" t="19593" r="54464" b="22584"/>
          <a:stretch/>
        </p:blipFill>
        <p:spPr>
          <a:xfrm>
            <a:off x="7788575" y="1444378"/>
            <a:ext cx="2516149" cy="230466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C638A22-9D57-56BF-121F-5ED275DF82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61" t="24625" r="53624" b="25831"/>
          <a:stretch/>
        </p:blipFill>
        <p:spPr>
          <a:xfrm>
            <a:off x="7788575" y="4118816"/>
            <a:ext cx="2516149" cy="217935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787659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B2F0F-A9E9-C3ED-1182-55B5CEF9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saber mais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AA148F-9622-8EA6-1310-66CFDCFD2F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556504" cy="3977640"/>
          </a:xfrm>
        </p:spPr>
        <p:txBody>
          <a:bodyPr>
            <a:normAutofit/>
          </a:bodyPr>
          <a:lstStyle/>
          <a:p>
            <a:r>
              <a:rPr lang="pt-BR" b="0" i="0" dirty="0">
                <a:solidFill>
                  <a:srgbClr val="3D464D"/>
                </a:solidFill>
                <a:effectLst/>
              </a:rPr>
              <a:t>O aluno Daniel Cadore compartilhou uma dica muito legal sobre meditação.</a:t>
            </a:r>
            <a:endParaRPr lang="pt-BR" b="0" i="0" dirty="0">
              <a:solidFill>
                <a:srgbClr val="54595B"/>
              </a:solidFill>
              <a:effectLst/>
            </a:endParaRPr>
          </a:p>
          <a:p>
            <a:r>
              <a:rPr lang="pt-BR" b="0" i="0" dirty="0">
                <a:solidFill>
                  <a:srgbClr val="54595B"/>
                </a:solidFill>
                <a:effectLst/>
              </a:rPr>
              <a:t>Uma atividade que pratico para buscar bem-estar e que me ajuda muito é meditação. Participo de uma aula semanal de meditação </a:t>
            </a:r>
            <a:r>
              <a:rPr lang="pt-BR" b="0" i="0" dirty="0" err="1">
                <a:solidFill>
                  <a:srgbClr val="54595B"/>
                </a:solidFill>
                <a:effectLst/>
              </a:rPr>
              <a:t>Vipassana</a:t>
            </a:r>
            <a:r>
              <a:rPr lang="pt-BR" b="0" i="0" dirty="0">
                <a:solidFill>
                  <a:srgbClr val="54595B"/>
                </a:solidFill>
                <a:effectLst/>
              </a:rPr>
              <a:t>, ministrada por um professor Leigo (praticante de Budismo, porém não é monge) que mistura os ensinamentos do Buda e bastante Neurociência. As aulas são mais para discutir a prática e os benefícios da meditação, mas a meditação em si, deve ser feita (e ele cobra que seja feita) todos os dias. Sentar, fechar os olhos, prestar atenção na respiração, não julgar os pensamentos e manejar eles até irem embora. Bem simples de falar, um baita desavio de fazer. Mantenho essa rotina há aproximadamente cinco meses, estou "engatinhando" mas já sinto benefícios, ainda não criei o hábito, mas faço todos os dias, e em muitos momentos do dia, esse é o meu presente do dia! Abraços</a:t>
            </a:r>
            <a:endParaRPr lang="pt-BR" dirty="0"/>
          </a:p>
        </p:txBody>
      </p:sp>
      <p:pic>
        <p:nvPicPr>
          <p:cNvPr id="7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77F73B7A-C8D2-D2A3-9285-F9B2EDDC7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603" y="1701233"/>
            <a:ext cx="3455534" cy="345553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407051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02. CRENÇAS</a:t>
            </a:r>
          </a:p>
        </p:txBody>
      </p:sp>
    </p:spTree>
    <p:extLst>
      <p:ext uri="{BB962C8B-B14F-4D97-AF65-F5344CB8AC3E}">
        <p14:creationId xmlns:p14="http://schemas.microsoft.com/office/powerpoint/2010/main" val="4072215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260E9-A850-64E4-1B12-6565BC37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Sucesso e disciplina </a:t>
            </a:r>
          </a:p>
        </p:txBody>
      </p:sp>
      <p:pic>
        <p:nvPicPr>
          <p:cNvPr id="5" name="Espaço Reservado para Conteúdo 4" descr="Texto&#10;&#10;Descrição gerada automaticamente">
            <a:extLst>
              <a:ext uri="{FF2B5EF4-FFF2-40B4-BE49-F238E27FC236}">
                <a16:creationId xmlns:a16="http://schemas.microsoft.com/office/drawing/2014/main" id="{0E0EC0F7-DBA8-E4EF-291E-CC346F4A65D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21207" y="1808315"/>
            <a:ext cx="6250747" cy="2266836"/>
          </a:xfrm>
        </p:spPr>
      </p:pic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AE296C2A-D901-A257-9FB6-F799ACCE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168" y="3291380"/>
            <a:ext cx="5786404" cy="277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1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401716-6827-8A12-F18F-17CC99BB4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Sucesso e disciplina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63B0973B-A7CE-A350-D1A0-C0D81F85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42792"/>
            <a:ext cx="7193903" cy="4145639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AFCAEC0-2181-C32F-7E66-B72D117332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67888" y="5921696"/>
            <a:ext cx="3808569" cy="340449"/>
          </a:xfrm>
        </p:spPr>
        <p:txBody>
          <a:bodyPr>
            <a:normAutofit/>
          </a:bodyPr>
          <a:lstStyle/>
          <a:p>
            <a:r>
              <a:rPr lang="pt-BR" b="0" i="0" dirty="0">
                <a:solidFill>
                  <a:srgbClr val="3D464D"/>
                </a:solidFill>
                <a:effectLst/>
              </a:rPr>
              <a:t>SUCESSO É UMA CORRIDA DE CURTA DISTÂNCIA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2517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D8A81-FFA1-3EC1-A59B-51354A44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Sucesso e disciplina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A460A2-018E-E8EB-08F4-680684617C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81951" y="1588008"/>
            <a:ext cx="3545634" cy="2043904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/>
              <a:t>CONSTRUA UM HÁBITO POR VEZ.</a:t>
            </a:r>
            <a:endParaRPr lang="pt-BR" sz="2800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6AD1CD0-6A69-13AE-42E2-B11E6604E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5" y="3576828"/>
            <a:ext cx="4877457" cy="201242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B7E5B2F-4558-3BF0-9C35-3361CDB8CD05}"/>
              </a:ext>
            </a:extLst>
          </p:cNvPr>
          <p:cNvSpPr txBox="1">
            <a:spLocks/>
          </p:cNvSpPr>
          <p:nvPr/>
        </p:nvSpPr>
        <p:spPr>
          <a:xfrm>
            <a:off x="663903" y="1588008"/>
            <a:ext cx="5764889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Mas como funciona na prática?</a:t>
            </a:r>
          </a:p>
          <a:p>
            <a:r>
              <a:rPr lang="pt-BR" sz="1400" dirty="0"/>
              <a:t>Seja uma pessoa de hábitos poderosos e use a disciplina para desenvolver esses hábitos. 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2BC0D26-D6F8-4135-595D-1403C71E605F}"/>
              </a:ext>
            </a:extLst>
          </p:cNvPr>
          <p:cNvSpPr txBox="1">
            <a:spLocks/>
          </p:cNvSpPr>
          <p:nvPr/>
        </p:nvSpPr>
        <p:spPr>
          <a:xfrm>
            <a:off x="7398326" y="3631912"/>
            <a:ext cx="3545634" cy="2043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b="1" dirty="0"/>
              <a:t>DÊ A CADA HÁBITO TEMPO SUFICIENTE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183854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01. A ILUSÃO DE SER MULTITAREFA</a:t>
            </a:r>
          </a:p>
        </p:txBody>
      </p:sp>
    </p:spTree>
    <p:extLst>
      <p:ext uri="{BB962C8B-B14F-4D97-AF65-F5344CB8AC3E}">
        <p14:creationId xmlns:p14="http://schemas.microsoft.com/office/powerpoint/2010/main" val="31430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C6E23-7456-F6F6-4C2F-FDBEA24E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está por trás do momento Eureca? </a:t>
            </a:r>
          </a:p>
        </p:txBody>
      </p:sp>
      <p:pic>
        <p:nvPicPr>
          <p:cNvPr id="5" name="Espaço Reservado para Conteúdo 4" descr="Desenho de animal com fundo preto&#10;&#10;Descrição gerada automaticamente com confiança média">
            <a:extLst>
              <a:ext uri="{FF2B5EF4-FFF2-40B4-BE49-F238E27FC236}">
                <a16:creationId xmlns:a16="http://schemas.microsoft.com/office/drawing/2014/main" id="{C69342E0-BC63-6EBA-2BC4-F3444B57B3D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162902" y="1359363"/>
            <a:ext cx="3503611" cy="1584404"/>
          </a:xfrm>
        </p:spPr>
      </p:pic>
      <p:pic>
        <p:nvPicPr>
          <p:cNvPr id="7" name="Imagem 6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78FA2A85-65E1-C5B0-B011-9522E75C1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902" y="3308303"/>
            <a:ext cx="3761544" cy="1467002"/>
          </a:xfrm>
          <a:prstGeom prst="rect">
            <a:avLst/>
          </a:prstGeom>
        </p:spPr>
      </p:pic>
      <p:pic>
        <p:nvPicPr>
          <p:cNvPr id="9" name="Imagem 8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8E1BBAE2-20BD-3755-D84B-8586904A4C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15" r="-788"/>
          <a:stretch/>
        </p:blipFill>
        <p:spPr>
          <a:xfrm>
            <a:off x="7582677" y="4889815"/>
            <a:ext cx="2341769" cy="1753582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C6EA7E21-2938-C120-9E17-1772ABC011F7}"/>
              </a:ext>
            </a:extLst>
          </p:cNvPr>
          <p:cNvSpPr txBox="1">
            <a:spLocks/>
          </p:cNvSpPr>
          <p:nvPr/>
        </p:nvSpPr>
        <p:spPr>
          <a:xfrm>
            <a:off x="950416" y="1569130"/>
            <a:ext cx="3761544" cy="4980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Esforços cognitivos exigem energia </a:t>
            </a:r>
          </a:p>
          <a:p>
            <a:r>
              <a:rPr lang="pt-BR" sz="1400" dirty="0"/>
              <a:t>Como por exemplo: 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Memórias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Atenção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Percepção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Representação de conhecimento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Raciocínio 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 Criatividade em resolução de problemas. </a:t>
            </a:r>
          </a:p>
          <a:p>
            <a:pPr marL="285750" indent="-285750">
              <a:buFontTx/>
              <a:buChar char="-"/>
            </a:pPr>
            <a:endParaRPr lang="pt-BR" sz="1400" dirty="0"/>
          </a:p>
          <a:p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1364801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7B804-37B4-3F59-57DD-A7B615A7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está por trás do momento Eureca? </a:t>
            </a:r>
          </a:p>
        </p:txBody>
      </p:sp>
      <p:pic>
        <p:nvPicPr>
          <p:cNvPr id="5" name="Espaço Reservado para Conteúdo 4" descr="Uma imagem contendo Texto&#10;&#10;Descrição gerada automaticamente">
            <a:extLst>
              <a:ext uri="{FF2B5EF4-FFF2-40B4-BE49-F238E27FC236}">
                <a16:creationId xmlns:a16="http://schemas.microsoft.com/office/drawing/2014/main" id="{6E350254-7563-7AE5-52BB-E139FC4778B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17562" y="2557206"/>
            <a:ext cx="8486437" cy="2845219"/>
          </a:xfrm>
        </p:spPr>
      </p:pic>
    </p:spTree>
    <p:extLst>
      <p:ext uri="{BB962C8B-B14F-4D97-AF65-F5344CB8AC3E}">
        <p14:creationId xmlns:p14="http://schemas.microsoft.com/office/powerpoint/2010/main" val="393433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26FB7C-0DF1-82E8-9F01-4B6CDC7E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Reflexão e ação com foco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6A856D-F60D-62F3-1CCA-84EEE80F42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0756" y="1332966"/>
            <a:ext cx="3370031" cy="5133143"/>
          </a:xfrm>
        </p:spPr>
        <p:txBody>
          <a:bodyPr>
            <a:normAutofit/>
          </a:bodyPr>
          <a:lstStyle/>
          <a:p>
            <a:r>
              <a:rPr lang="pt-BR" b="1" dirty="0"/>
              <a:t>Dicas para melhorar o foco:</a:t>
            </a:r>
          </a:p>
          <a:p>
            <a:pPr marL="171450" indent="-171450">
              <a:buFontTx/>
              <a:buChar char="-"/>
            </a:pPr>
            <a:r>
              <a:rPr lang="pt-BR" dirty="0"/>
              <a:t>Desabilitar notificações do celular; </a:t>
            </a:r>
          </a:p>
          <a:p>
            <a:pPr marL="171450" indent="-171450">
              <a:buFontTx/>
              <a:buChar char="-"/>
            </a:pPr>
            <a:r>
              <a:rPr lang="pt-BR" dirty="0"/>
              <a:t>F11 pra expandir a janela do navegador.</a:t>
            </a:r>
            <a:br>
              <a:rPr lang="pt-BR" dirty="0"/>
            </a:br>
            <a:endParaRPr lang="pt-BR" dirty="0"/>
          </a:p>
          <a:p>
            <a:r>
              <a:rPr lang="pt-BR" b="1" dirty="0"/>
              <a:t>Não deva nada.</a:t>
            </a:r>
            <a:br>
              <a:rPr lang="pt-BR" b="1" dirty="0"/>
            </a:br>
            <a:r>
              <a:rPr lang="pt-BR" b="1" dirty="0"/>
              <a:t>Além da questão financeira, não deva: </a:t>
            </a:r>
          </a:p>
          <a:p>
            <a:pPr marL="171450" indent="-171450">
              <a:buFontTx/>
              <a:buChar char="-"/>
            </a:pPr>
            <a:r>
              <a:rPr lang="pt-BR" dirty="0"/>
              <a:t>E-mails;</a:t>
            </a:r>
          </a:p>
          <a:p>
            <a:pPr marL="171450" indent="-171450">
              <a:buFontTx/>
              <a:buChar char="-"/>
            </a:pPr>
            <a:r>
              <a:rPr lang="pt-BR" dirty="0"/>
              <a:t>Telefonemas; </a:t>
            </a:r>
          </a:p>
          <a:p>
            <a:pPr marL="171450" indent="-171450">
              <a:buFontTx/>
              <a:buChar char="-"/>
            </a:pPr>
            <a:r>
              <a:rPr lang="pt-BR" dirty="0"/>
              <a:t>Respostas.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742E27FB-77B8-AFF1-EE55-761452393833}"/>
              </a:ext>
            </a:extLst>
          </p:cNvPr>
          <p:cNvSpPr txBox="1">
            <a:spLocks/>
          </p:cNvSpPr>
          <p:nvPr/>
        </p:nvSpPr>
        <p:spPr>
          <a:xfrm>
            <a:off x="4965317" y="1332965"/>
            <a:ext cx="4122700" cy="51331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Benefícios da responsabilidade:</a:t>
            </a:r>
          </a:p>
          <a:p>
            <a:pPr marL="171450" indent="-171450">
              <a:buFontTx/>
              <a:buChar char="-"/>
            </a:pPr>
            <a:r>
              <a:rPr lang="pt-BR" dirty="0"/>
              <a:t>Mais tranquilidade com os outros e conosco;</a:t>
            </a:r>
          </a:p>
          <a:p>
            <a:pPr marL="171450" indent="-171450">
              <a:buFontTx/>
              <a:buChar char="-"/>
            </a:pPr>
            <a:r>
              <a:rPr lang="pt-BR" dirty="0"/>
              <a:t>Liberdade;</a:t>
            </a:r>
          </a:p>
          <a:p>
            <a:pPr marL="171450" indent="-171450">
              <a:buFontTx/>
              <a:buChar char="-"/>
            </a:pPr>
            <a:r>
              <a:rPr lang="pt-BR" dirty="0"/>
              <a:t>Evita constrangimentos </a:t>
            </a:r>
          </a:p>
          <a:p>
            <a:r>
              <a:rPr lang="pt-BR" b="1" dirty="0"/>
              <a:t>Descanse e aja.  </a:t>
            </a:r>
            <a:br>
              <a:rPr lang="pt-BR" b="1" dirty="0"/>
            </a:br>
            <a:br>
              <a:rPr lang="pt-BR" b="1" dirty="0"/>
            </a:br>
            <a:r>
              <a:rPr lang="pt-BR" b="1" dirty="0"/>
              <a:t>Reflita sobre o seu dia: </a:t>
            </a:r>
            <a:br>
              <a:rPr lang="pt-BR" b="1" dirty="0"/>
            </a:br>
            <a:r>
              <a:rPr lang="pt-BR" b="1" i="1" dirty="0"/>
              <a:t>Exercício de autoconsciência. </a:t>
            </a:r>
          </a:p>
          <a:p>
            <a:pPr marL="171450" indent="-171450">
              <a:buFontTx/>
              <a:buChar char="-"/>
            </a:pPr>
            <a:r>
              <a:rPr lang="pt-BR" dirty="0"/>
              <a:t>Tomar decisões com base naquilo que te faz bem;</a:t>
            </a:r>
          </a:p>
          <a:p>
            <a:pPr marL="171450" indent="-171450">
              <a:buFontTx/>
              <a:buChar char="-"/>
            </a:pPr>
            <a:r>
              <a:rPr lang="pt-BR" dirty="0"/>
              <a:t>Pensar em formas melhores de fazer suas tarefas; </a:t>
            </a:r>
          </a:p>
          <a:p>
            <a:pPr marL="171450" indent="-171450">
              <a:buFontTx/>
              <a:buChar char="-"/>
            </a:pPr>
            <a:r>
              <a:rPr lang="pt-BR" dirty="0"/>
              <a:t> Dedicar parte do seu tempo para cuidar de si mesmo;</a:t>
            </a:r>
          </a:p>
          <a:p>
            <a:pPr marL="171450" indent="-171450">
              <a:buFontTx/>
              <a:buChar char="-"/>
            </a:pPr>
            <a:r>
              <a:rPr lang="pt-BR" dirty="0"/>
              <a:t>Otimizar a rotina para ter mais tempo para lazer. 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CDA5472-F6A0-D017-2D98-C7314A9CD00A}"/>
              </a:ext>
            </a:extLst>
          </p:cNvPr>
          <p:cNvSpPr txBox="1">
            <a:spLocks/>
          </p:cNvSpPr>
          <p:nvPr/>
        </p:nvSpPr>
        <p:spPr>
          <a:xfrm>
            <a:off x="9414589" y="6158197"/>
            <a:ext cx="2855166" cy="615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SAIA DO PILOTO AUTOMÁTICO</a:t>
            </a:r>
            <a:r>
              <a:rPr lang="pt-BR" dirty="0"/>
              <a:t>. 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0080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C4AFB-EDDD-530A-4984-3529531B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leitura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A8ABE3-765B-503D-D7EE-CA84BA5F5F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151762" cy="3977640"/>
          </a:xfrm>
        </p:spPr>
        <p:txBody>
          <a:bodyPr>
            <a:normAutofit/>
          </a:bodyPr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Crenças são a estrutura mais importante do comportamento de cada indivíduo. Quando acreditamos em algo, muitas vezes nosso comportamento inconsciente nos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autoboicota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trazendo resultados negativos.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Pensando nisso, gostaríamos de compartilhar um artigo no qual se fala sobre como cuidar disso: </a:t>
            </a:r>
            <a:r>
              <a:rPr lang="pt-BR" sz="1400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Coaching - Um Método Revolucionador para o Desenvolvimento Pessoal e Profissional</a:t>
            </a:r>
            <a:r>
              <a:rPr lang="pt-BR" sz="1400" b="0" i="0" dirty="0">
                <a:effectLst/>
              </a:rPr>
              <a:t>.</a:t>
            </a:r>
          </a:p>
          <a:p>
            <a:r>
              <a:rPr lang="pt-BR" sz="1400" b="1" dirty="0"/>
              <a:t>Link: </a:t>
            </a:r>
            <a:r>
              <a:rPr lang="pt-BR" sz="1400" dirty="0"/>
              <a:t>https://bibliodigital.unijui.edu.br:8443/xmlui/bitstream/handle/123456789/5873/Deise%20Maria%20Traesel.pdf?sequence=1&amp;isAllowed=y</a:t>
            </a:r>
          </a:p>
        </p:txBody>
      </p:sp>
    </p:spTree>
    <p:extLst>
      <p:ext uri="{BB962C8B-B14F-4D97-AF65-F5344CB8AC3E}">
        <p14:creationId xmlns:p14="http://schemas.microsoft.com/office/powerpoint/2010/main" val="4110472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A17DB-9818-D830-3897-9DAE72A6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vídeo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A6D8C-AA3C-DF09-6C4E-AB1E506C1CF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151761" cy="4974336"/>
          </a:xfrm>
        </p:spPr>
        <p:txBody>
          <a:bodyPr>
            <a:normAutofit/>
          </a:bodyPr>
          <a:lstStyle/>
          <a:p>
            <a:r>
              <a:rPr lang="pt-BR" sz="1600" b="0" i="0" dirty="0">
                <a:solidFill>
                  <a:srgbClr val="3D464D"/>
                </a:solidFill>
                <a:effectLst/>
              </a:rPr>
              <a:t>Assisti um vídeo bem interessante que tem várias dicas para criarmos Mapas Mentais. </a:t>
            </a:r>
            <a:br>
              <a:rPr lang="pt-BR" sz="1600" b="0" i="0" dirty="0">
                <a:solidFill>
                  <a:srgbClr val="3D464D"/>
                </a:solidFill>
                <a:effectLst/>
              </a:rPr>
            </a:br>
            <a:r>
              <a:rPr lang="pt-BR" sz="1600" b="0" i="0" dirty="0">
                <a:solidFill>
                  <a:srgbClr val="3D464D"/>
                </a:solidFill>
                <a:effectLst/>
              </a:rPr>
              <a:t>Espero que seja útil para você: </a:t>
            </a:r>
            <a:r>
              <a:rPr lang="pt-BR" sz="1600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Como Fazer Mapas Mentais em 7 Simples Passos</a:t>
            </a:r>
            <a:r>
              <a:rPr lang="pt-BR" sz="1600" b="0" i="0" dirty="0">
                <a:effectLst/>
              </a:rPr>
              <a:t>.</a:t>
            </a:r>
          </a:p>
          <a:p>
            <a:r>
              <a:rPr lang="pt-BR" sz="1600" dirty="0">
                <a:solidFill>
                  <a:srgbClr val="3D464D"/>
                </a:solidFill>
              </a:rPr>
              <a:t>Link: </a:t>
            </a:r>
            <a:r>
              <a:rPr lang="pt-BR" sz="1600" dirty="0">
                <a:solidFill>
                  <a:srgbClr val="3D464D"/>
                </a:solidFill>
                <a:hlinkClick r:id="rId2"/>
              </a:rPr>
              <a:t>https://www.youtube.com/watch?v=CZwMOdN5hyY</a:t>
            </a:r>
            <a:endParaRPr lang="pt-BR" sz="1600" dirty="0">
              <a:solidFill>
                <a:srgbClr val="3D464D"/>
              </a:solidFill>
            </a:endParaRPr>
          </a:p>
          <a:p>
            <a:r>
              <a:rPr lang="pt-BR" sz="1600" b="1" dirty="0">
                <a:solidFill>
                  <a:srgbClr val="3D464D"/>
                </a:solidFill>
              </a:rPr>
              <a:t>Softwares de mapas mentais: </a:t>
            </a:r>
          </a:p>
          <a:p>
            <a:pPr marL="285750" indent="-285750">
              <a:buFontTx/>
              <a:buChar char="-"/>
            </a:pPr>
            <a:r>
              <a:rPr lang="pt-BR" sz="1600" dirty="0" err="1">
                <a:solidFill>
                  <a:srgbClr val="3D464D"/>
                </a:solidFill>
              </a:rPr>
              <a:t>mindmeister</a:t>
            </a:r>
            <a:endParaRPr lang="pt-BR" sz="1600" dirty="0">
              <a:solidFill>
                <a:srgbClr val="3D464D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sz="1600" dirty="0" err="1">
                <a:solidFill>
                  <a:srgbClr val="3D464D"/>
                </a:solidFill>
              </a:rPr>
              <a:t>Xmind</a:t>
            </a:r>
            <a:endParaRPr lang="pt-BR" sz="1600" dirty="0">
              <a:solidFill>
                <a:srgbClr val="3D464D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sz="1600" dirty="0" err="1">
                <a:solidFill>
                  <a:srgbClr val="3D464D"/>
                </a:solidFill>
              </a:rPr>
              <a:t>MindNode</a:t>
            </a:r>
            <a:r>
              <a:rPr lang="pt-BR" sz="1600" dirty="0">
                <a:solidFill>
                  <a:srgbClr val="3D464D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pt-BR" sz="1600" dirty="0">
                <a:solidFill>
                  <a:srgbClr val="3D464D"/>
                </a:solidFill>
              </a:rPr>
              <a:t>miro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780693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 dirty="0"/>
              <a:t>Sugestão de aplicativos</a:t>
            </a:r>
            <a:endParaRPr lang="pt-B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1"/>
            <a:ext cx="4655540" cy="18795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Você pode criar Mapas Mentais no papel, mas se preferir usar plataformas, conheça essas opções. Vale apenas lembrar que a ferramenta precisa ser simples.</a:t>
            </a:r>
            <a:b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437420" y="2852118"/>
            <a:ext cx="598305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944735" y="2892310"/>
            <a:ext cx="3320499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MIND MEISTER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(grátis e pago) Seu grande diferencial é por ser online; Acessível de qualquer lugar; Visual bem agradável. 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3"/>
              </a:rPr>
              <a:t>https://miro.com/mind-map-software/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95757" y="2852118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94510" y="2892310"/>
            <a:ext cx="3106367" cy="156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MIND NODE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(grátis) Programa muito simples e prático de se utilizar no dia a dia; Sua desvantagem é que é compatível somente com MAC OS, iPad e iPhone; Foi classificado pela Apple como “App Store Best”; 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4"/>
              </a:rPr>
              <a:t>www.mindnode.com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2852118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12403" y="2892310"/>
            <a:ext cx="3106368" cy="1782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FREE 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(grátis) </a:t>
            </a:r>
            <a:r>
              <a:rPr lang="pt-BR" sz="1000" b="0" i="0" dirty="0" err="1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Freemind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 é programa de Software Livre para criar Mapa mental. Ele é bem simples e objetivo.</a:t>
            </a:r>
            <a:b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5"/>
              </a:rPr>
              <a:t>http://freemind.sourceforge.net/wiki/index.php/Download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Grupo 32" descr="Círculo pequeno com o número 1 dentro indicando a etapa 1">
            <a:extLst>
              <a:ext uri="{FF2B5EF4-FFF2-40B4-BE49-F238E27FC236}">
                <a16:creationId xmlns:a16="http://schemas.microsoft.com/office/drawing/2014/main" id="{6C0660D6-632B-C385-3AF4-6A95085DBD93}"/>
              </a:ext>
            </a:extLst>
          </p:cNvPr>
          <p:cNvGrpSpPr/>
          <p:nvPr/>
        </p:nvGrpSpPr>
        <p:grpSpPr bwMode="blackWhite">
          <a:xfrm>
            <a:off x="470891" y="4654284"/>
            <a:ext cx="598305" cy="409838"/>
            <a:chOff x="6953426" y="711274"/>
            <a:chExt cx="558179" cy="409838"/>
          </a:xfrm>
        </p:grpSpPr>
        <p:sp>
          <p:nvSpPr>
            <p:cNvPr id="4" name="Oval 33" descr="Círculo pequeno">
              <a:extLst>
                <a:ext uri="{FF2B5EF4-FFF2-40B4-BE49-F238E27FC236}">
                  <a16:creationId xmlns:a16="http://schemas.microsoft.com/office/drawing/2014/main" id="{96492620-DBAA-8909-695C-630C4E4E555C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6" name="Caixa de texto 34" descr="Número 1">
              <a:extLst>
                <a:ext uri="{FF2B5EF4-FFF2-40B4-BE49-F238E27FC236}">
                  <a16:creationId xmlns:a16="http://schemas.microsoft.com/office/drawing/2014/main" id="{77A53A93-A67A-E0C1-5AA9-FDB80F85086C}"/>
                </a:ext>
              </a:extLst>
            </p:cNvPr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7" name="Espaço Reservado para Conteúdo 17">
            <a:extLst>
              <a:ext uri="{FF2B5EF4-FFF2-40B4-BE49-F238E27FC236}">
                <a16:creationId xmlns:a16="http://schemas.microsoft.com/office/drawing/2014/main" id="{CCFC01F6-652A-713F-4260-21E7E47352E1}"/>
              </a:ext>
            </a:extLst>
          </p:cNvPr>
          <p:cNvSpPr txBox="1">
            <a:spLocks/>
          </p:cNvSpPr>
          <p:nvPr/>
        </p:nvSpPr>
        <p:spPr>
          <a:xfrm>
            <a:off x="978207" y="4694476"/>
            <a:ext cx="3287028" cy="1778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XMIND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Possui um visual agradável e diversas formas de compartilhamento dos mapas e salvá-los no servidor </a:t>
            </a:r>
            <a:r>
              <a:rPr lang="pt-BR" sz="1000" b="0" i="0" dirty="0" err="1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XMind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; </a:t>
            </a:r>
            <a:r>
              <a:rPr lang="pt-BR" sz="1000" b="0" i="0" dirty="0" err="1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XMind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 é a versão grátis, já as versões mais completa (</a:t>
            </a:r>
            <a:r>
              <a:rPr lang="pt-BR" sz="1000" b="0" i="0" dirty="0" err="1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XMind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 Pro, e </a:t>
            </a:r>
            <a:r>
              <a:rPr lang="pt-BR" sz="1000" b="0" i="0" dirty="0" err="1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XMind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 Plus) são pagas; 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6"/>
              </a:rPr>
              <a:t>http://www.xmind.net/download/win/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Grupo 35" descr="Círculo pequeno com o número 2 dentro indicando a etapa 2">
            <a:extLst>
              <a:ext uri="{FF2B5EF4-FFF2-40B4-BE49-F238E27FC236}">
                <a16:creationId xmlns:a16="http://schemas.microsoft.com/office/drawing/2014/main" id="{48E94C35-450A-D30F-ACA2-9F84EDA26900}"/>
              </a:ext>
            </a:extLst>
          </p:cNvPr>
          <p:cNvGrpSpPr/>
          <p:nvPr/>
        </p:nvGrpSpPr>
        <p:grpSpPr bwMode="blackWhite">
          <a:xfrm>
            <a:off x="4329228" y="4654284"/>
            <a:ext cx="558179" cy="409838"/>
            <a:chOff x="6953426" y="711274"/>
            <a:chExt cx="558179" cy="409838"/>
          </a:xfrm>
        </p:grpSpPr>
        <p:sp>
          <p:nvSpPr>
            <p:cNvPr id="10" name="Oval 36" descr="Círculo pequeno">
              <a:extLst>
                <a:ext uri="{FF2B5EF4-FFF2-40B4-BE49-F238E27FC236}">
                  <a16:creationId xmlns:a16="http://schemas.microsoft.com/office/drawing/2014/main" id="{1E025D86-AF67-EE0C-1AA5-D208AC316E3B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3" name="Caixa de texto 37" descr="Número 2">
              <a:extLst>
                <a:ext uri="{FF2B5EF4-FFF2-40B4-BE49-F238E27FC236}">
                  <a16:creationId xmlns:a16="http://schemas.microsoft.com/office/drawing/2014/main" id="{AFD21E4C-EC14-B2A7-7A33-9B38CD1B1D33}"/>
                </a:ext>
              </a:extLst>
            </p:cNvPr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</p:grpSp>
      <p:sp>
        <p:nvSpPr>
          <p:cNvPr id="14" name="Espaço Reservado para Conteúdo 17">
            <a:extLst>
              <a:ext uri="{FF2B5EF4-FFF2-40B4-BE49-F238E27FC236}">
                <a16:creationId xmlns:a16="http://schemas.microsoft.com/office/drawing/2014/main" id="{B65B586C-DC71-6C0E-F6C7-53C358045490}"/>
              </a:ext>
            </a:extLst>
          </p:cNvPr>
          <p:cNvSpPr txBox="1">
            <a:spLocks/>
          </p:cNvSpPr>
          <p:nvPr/>
        </p:nvSpPr>
        <p:spPr>
          <a:xfrm>
            <a:off x="4827981" y="4694476"/>
            <a:ext cx="3131356" cy="1715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FREE PLANE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(grátis) Outro programa bem simples de ser utilizado; O ponto fraco é seu visual, não muito agradável; Disponível para Windows, MAC OS e Linux; 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7"/>
              </a:rPr>
              <a:t>http://freeplane.sourceforge.net/wiki/index.php/Main_Page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upo 38" descr="Círculo pequeno com o número 3 dentro indicando a etapa 3">
            <a:extLst>
              <a:ext uri="{FF2B5EF4-FFF2-40B4-BE49-F238E27FC236}">
                <a16:creationId xmlns:a16="http://schemas.microsoft.com/office/drawing/2014/main" id="{B7169DAE-EF35-6475-26F5-9C46AFF8D6C5}"/>
              </a:ext>
            </a:extLst>
          </p:cNvPr>
          <p:cNvGrpSpPr/>
          <p:nvPr/>
        </p:nvGrpSpPr>
        <p:grpSpPr bwMode="blackWhite">
          <a:xfrm>
            <a:off x="7964392" y="4654284"/>
            <a:ext cx="558179" cy="409838"/>
            <a:chOff x="6953426" y="711274"/>
            <a:chExt cx="558179" cy="409838"/>
          </a:xfrm>
        </p:grpSpPr>
        <p:sp>
          <p:nvSpPr>
            <p:cNvPr id="16" name="Oval 39" descr="Círculo pequeno">
              <a:extLst>
                <a:ext uri="{FF2B5EF4-FFF2-40B4-BE49-F238E27FC236}">
                  <a16:creationId xmlns:a16="http://schemas.microsoft.com/office/drawing/2014/main" id="{4B50063F-BEAE-1DED-755F-4C138AFBFDE0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7" name="Caixa de texto 40" descr="Número 3">
              <a:extLst>
                <a:ext uri="{FF2B5EF4-FFF2-40B4-BE49-F238E27FC236}">
                  <a16:creationId xmlns:a16="http://schemas.microsoft.com/office/drawing/2014/main" id="{CA8A5DE9-A36E-8FAA-D9B8-64698E68F2C2}"/>
                </a:ext>
              </a:extLst>
            </p:cNvPr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6</a:t>
              </a:r>
            </a:p>
          </p:txBody>
        </p:sp>
      </p:grpSp>
      <p:sp>
        <p:nvSpPr>
          <p:cNvPr id="18" name="Espaço Reservado para Conteúdo 17">
            <a:extLst>
              <a:ext uri="{FF2B5EF4-FFF2-40B4-BE49-F238E27FC236}">
                <a16:creationId xmlns:a16="http://schemas.microsoft.com/office/drawing/2014/main" id="{2775EE47-113A-9E7F-E7C6-E2BC29ADEA57}"/>
              </a:ext>
            </a:extLst>
          </p:cNvPr>
          <p:cNvSpPr txBox="1">
            <a:spLocks/>
          </p:cNvSpPr>
          <p:nvPr/>
        </p:nvSpPr>
        <p:spPr>
          <a:xfrm>
            <a:off x="8463139" y="4694475"/>
            <a:ext cx="3297942" cy="1715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MIND MANAGER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(pago) Um programa bem completo; Porém não há versão grátis; Disponível para Windows e MAC OS; 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8"/>
              </a:rPr>
              <a:t>http://www.mindjet.com/mindmanager/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Espaço Reservado para Conteúdo 4">
            <a:extLst>
              <a:ext uri="{FF2B5EF4-FFF2-40B4-BE49-F238E27FC236}">
                <a16:creationId xmlns:a16="http://schemas.microsoft.com/office/drawing/2014/main" id="{8DBEB2FE-97EC-C9DA-5D57-3D249EAF837D}"/>
              </a:ext>
            </a:extLst>
          </p:cNvPr>
          <p:cNvSpPr txBox="1">
            <a:spLocks/>
          </p:cNvSpPr>
          <p:nvPr/>
        </p:nvSpPr>
        <p:spPr>
          <a:xfrm>
            <a:off x="5573107" y="1431011"/>
            <a:ext cx="4655540" cy="1879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Aft>
                <a:spcPts val="2000"/>
              </a:spcAft>
            </a:pPr>
            <a:r>
              <a:rPr lang="pt-BR" dirty="0">
                <a:solidFill>
                  <a:srgbClr val="3D464D"/>
                </a:solidFill>
                <a:latin typeface="Source Serif Pro" panose="02040603050405020204" pitchFamily="18" charset="0"/>
              </a:rPr>
              <a:t>O ambiente de criação/desenvolvimento não pode se tornar um fator de distração, com muitos detalhes que podem tornar a criação dos mapas mais dificultosa.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 dirty="0"/>
              <a:t>Sugestão de aplicativos</a:t>
            </a:r>
            <a:endParaRPr lang="pt-B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437420" y="2114999"/>
            <a:ext cx="598305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7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944735" y="2155191"/>
            <a:ext cx="3320499" cy="2920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MIND MAPR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(complemento Chrome) Este tem uma particularidade interessante, trata-se de um complemento do navegador Google Chrome; É possível criar mapas mentais diretamente pelo navegador, sem necessidade de conexão com internet; 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3"/>
              </a:rPr>
              <a:t>https://chrome.google.com/webstore/detail/mind-maps-for-google-chro/eiphidhdhamekjmhjgdahlcnhnmagkjp?hl=pt-BR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95757" y="2114999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8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94510" y="2155191"/>
            <a:ext cx="3106367" cy="156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2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COGGLE</a:t>
            </a:r>
            <a:r>
              <a:rPr lang="pt-BR" sz="12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(grátis) Também online; Permite mais de uma pessoa trabalhar no mesmo mapa mental; Acesso: </a:t>
            </a:r>
            <a:r>
              <a:rPr lang="pt-BR" sz="1200" b="0" i="0" dirty="0">
                <a:effectLst/>
                <a:latin typeface="Source Serif Pro" panose="02040603050405020204" pitchFamily="18" charset="0"/>
                <a:hlinkClick r:id="rId4"/>
              </a:rPr>
              <a:t>http://coggle.it/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2114999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9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12403" y="2155191"/>
            <a:ext cx="3106368" cy="1782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200" b="0" i="0" dirty="0" err="1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MindMup</a:t>
            </a:r>
            <a:r>
              <a:rPr lang="pt-BR" sz="12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</a:t>
            </a:r>
            <a:r>
              <a:rPr lang="pt-BR" sz="12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  <a:hlinkClick r:id="rId5"/>
              </a:rPr>
              <a:t>https://drive.mindmup.com/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Espaço Reservado para Conteúdo 4">
            <a:extLst>
              <a:ext uri="{FF2B5EF4-FFF2-40B4-BE49-F238E27FC236}">
                <a16:creationId xmlns:a16="http://schemas.microsoft.com/office/drawing/2014/main" id="{70926077-A8DA-5CE8-142B-0A6F2978462A}"/>
              </a:ext>
            </a:extLst>
          </p:cNvPr>
          <p:cNvSpPr txBox="1">
            <a:spLocks/>
          </p:cNvSpPr>
          <p:nvPr/>
        </p:nvSpPr>
        <p:spPr>
          <a:xfrm>
            <a:off x="733863" y="4978470"/>
            <a:ext cx="4655540" cy="1879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Aft>
                <a:spcPts val="2000"/>
              </a:spcAft>
            </a:pPr>
            <a: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Existem dezenas de outros programas e aplicativos para criação de Mapas Mentais e Conceituais. Caso você conheça mais algum interessante, por favor, compartilhe conosco através do Fórum.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0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03. FORÇA DE VONTADE</a:t>
            </a:r>
          </a:p>
        </p:txBody>
      </p:sp>
    </p:spTree>
    <p:extLst>
      <p:ext uri="{BB962C8B-B14F-4D97-AF65-F5344CB8AC3E}">
        <p14:creationId xmlns:p14="http://schemas.microsoft.com/office/powerpoint/2010/main" val="1718865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 poder da força de vontade</a:t>
            </a:r>
            <a:endParaRPr lang="pt-B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324858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O que pode impactar nossa expectativa e a forma como trabalhamos?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712716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752908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Estresse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trabalho (todo dia a mesma coisa);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598976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639169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Excesso de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autoconfiança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(isso vai ser fácil);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 err="1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obs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pode gerar frustração. 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3629791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13033" y="3658744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Pensamento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negativo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(eles não vão gostar); 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4540208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4580401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Esperar pela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inspiração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ideal (boa desculpa para procrastinar); </a:t>
            </a:r>
          </a:p>
        </p:txBody>
      </p:sp>
      <p:grpSp>
        <p:nvGrpSpPr>
          <p:cNvPr id="2" name="Grupo 36" descr="Círculo pequeno com o número 4 dentro indicando a etapa 4">
            <a:extLst>
              <a:ext uri="{FF2B5EF4-FFF2-40B4-BE49-F238E27FC236}">
                <a16:creationId xmlns:a16="http://schemas.microsoft.com/office/drawing/2014/main" id="{33BA1D2D-D9F4-587B-5481-A90ECBD1FF1E}"/>
              </a:ext>
            </a:extLst>
          </p:cNvPr>
          <p:cNvGrpSpPr/>
          <p:nvPr/>
        </p:nvGrpSpPr>
        <p:grpSpPr bwMode="blackWhite">
          <a:xfrm>
            <a:off x="521207" y="5421171"/>
            <a:ext cx="558179" cy="409838"/>
            <a:chOff x="6953426" y="711274"/>
            <a:chExt cx="558179" cy="409838"/>
          </a:xfrm>
        </p:grpSpPr>
        <p:sp>
          <p:nvSpPr>
            <p:cNvPr id="3" name="Oval 37" descr="Círculo pequeno">
              <a:extLst>
                <a:ext uri="{FF2B5EF4-FFF2-40B4-BE49-F238E27FC236}">
                  <a16:creationId xmlns:a16="http://schemas.microsoft.com/office/drawing/2014/main" id="{1AEDD414-C284-A225-F67C-F1BC338818C8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5" name="Caixa de texto 38" descr="Número 4">
              <a:extLst>
                <a:ext uri="{FF2B5EF4-FFF2-40B4-BE49-F238E27FC236}">
                  <a16:creationId xmlns:a16="http://schemas.microsoft.com/office/drawing/2014/main" id="{04070D0B-43FA-8FBE-8C75-C609322C565C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</p:grpSp>
      <p:sp>
        <p:nvSpPr>
          <p:cNvPr id="6" name="Espaço Reservado para Conteúdo 17">
            <a:extLst>
              <a:ext uri="{FF2B5EF4-FFF2-40B4-BE49-F238E27FC236}">
                <a16:creationId xmlns:a16="http://schemas.microsoft.com/office/drawing/2014/main" id="{82001B14-2E38-773B-AFD7-1596F213D25A}"/>
              </a:ext>
            </a:extLst>
          </p:cNvPr>
          <p:cNvSpPr txBox="1">
            <a:spLocks/>
          </p:cNvSpPr>
          <p:nvPr/>
        </p:nvSpPr>
        <p:spPr>
          <a:xfrm>
            <a:off x="1046168" y="5461364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Falta de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sono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(dormir pouco não me afeta).</a:t>
            </a:r>
          </a:p>
        </p:txBody>
      </p:sp>
      <p:sp>
        <p:nvSpPr>
          <p:cNvPr id="7" name="Espaço Reservado para Conteúdo 17">
            <a:extLst>
              <a:ext uri="{FF2B5EF4-FFF2-40B4-BE49-F238E27FC236}">
                <a16:creationId xmlns:a16="http://schemas.microsoft.com/office/drawing/2014/main" id="{E64AA5DB-85CE-A71A-1703-1EB7EA6C70B2}"/>
              </a:ext>
            </a:extLst>
          </p:cNvPr>
          <p:cNvSpPr txBox="1">
            <a:spLocks/>
          </p:cNvSpPr>
          <p:nvPr/>
        </p:nvSpPr>
        <p:spPr>
          <a:xfrm>
            <a:off x="6033615" y="1727759"/>
            <a:ext cx="5984212" cy="5479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Estes são os sintomas...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Raiz do problema: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Força de vontade.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força de vontade, muitas vezes, é aquilo que vai nos impulsionar para nós 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mantermos nosso foco e consequentemente conquistarmos aquilo que esperamos.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 deu certo? 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Buscar uma alternativa!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Força de vontade </a:t>
            </a:r>
            <a:r>
              <a:rPr lang="pt-BR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&gt; </a:t>
            </a:r>
            <a:r>
              <a:rPr lang="pt-BR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Quero muito, mas não consegue &gt;</a:t>
            </a:r>
            <a:br>
              <a:rPr lang="pt-BR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Quero mesmo? &gt; Esse é o caminho certo?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Como colocar a força de vontade para funcionar?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-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Implementar novos comportamentos;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Resistir as tentações;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Suprir emoções; 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Suprimir impulsos; 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Tentar impressionar os outros; 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Lidar com o medo;</a:t>
            </a:r>
            <a:endParaRPr lang="pt-BR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C6E72-7035-2D3F-D0C3-4264C0403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leitura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96D816-4AB3-748F-4521-E8EBC03831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144055" cy="3977640"/>
          </a:xfrm>
        </p:spPr>
        <p:txBody>
          <a:bodyPr/>
          <a:lstStyle/>
          <a:p>
            <a:pPr algn="l"/>
            <a:r>
              <a:rPr lang="pt-BR" sz="1400" b="0" i="0" dirty="0">
                <a:effectLst/>
              </a:rPr>
              <a:t>Ter força de vontade significa sermos capazes de fazer o que devemos de forma intencional, vencendo as dificuldades e/ou os estados de ânimo. A força de vontade estabelece uma relação muito forte com a motivação.</a:t>
            </a:r>
          </a:p>
          <a:p>
            <a:pPr algn="l"/>
            <a:r>
              <a:rPr lang="pt-BR" sz="1400" b="0" i="0" dirty="0">
                <a:effectLst/>
              </a:rPr>
              <a:t>Pensando nisso, recomendamos a leitura do artigo: </a:t>
            </a:r>
            <a:r>
              <a:rPr lang="pt-BR" sz="1400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 exercícios para melhorar a sua força de vontade e autodisciplina</a:t>
            </a:r>
            <a:r>
              <a:rPr lang="pt-BR" sz="1400" b="0" i="0" dirty="0">
                <a:effectLst/>
              </a:rPr>
              <a:t>.</a:t>
            </a:r>
          </a:p>
          <a:p>
            <a:pPr algn="l"/>
            <a:r>
              <a:rPr lang="pt-BR" sz="1400" dirty="0"/>
              <a:t>Link: </a:t>
            </a:r>
            <a:r>
              <a:rPr lang="pt-BR" sz="1400" dirty="0">
                <a:hlinkClick r:id="rId2"/>
              </a:rPr>
              <a:t>https://www.miguellucas.com.br/10-exercicios-para-melhorar-a-sua-forca-de-vontade-e-auto-disciplina/</a:t>
            </a:r>
            <a:endParaRPr lang="pt-BR" sz="1400" dirty="0"/>
          </a:p>
          <a:p>
            <a:pPr algn="l"/>
            <a:endParaRPr lang="pt-BR" sz="1400" b="0" i="0" dirty="0">
              <a:effectLst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2456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3AC0DF-8F82-269B-9075-D8280CE5E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B66798-7E93-7E13-3F50-2B7EC7CA68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27110" y="1588008"/>
            <a:ext cx="4416552" cy="3977640"/>
          </a:xfrm>
        </p:spPr>
        <p:txBody>
          <a:bodyPr>
            <a:normAutofit/>
          </a:bodyPr>
          <a:lstStyle/>
          <a:p>
            <a:r>
              <a:rPr lang="pt-BR" sz="1600" b="1" dirty="0"/>
              <a:t>Ao final do curso esperamos que você: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accent2"/>
                </a:solidFill>
              </a:rPr>
              <a:t>Se organize melhor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accent2"/>
                </a:solidFill>
              </a:rPr>
              <a:t>Crie estratégias para manter seu foco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accent2"/>
                </a:solidFill>
              </a:rPr>
              <a:t>Promova seu autoconhecimento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accent2"/>
                </a:solidFill>
              </a:rPr>
              <a:t>Menos distrações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accent2"/>
                </a:solidFill>
              </a:rPr>
              <a:t>Mais força de vontade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37644B04-8058-FE79-526F-64293B699378}"/>
              </a:ext>
            </a:extLst>
          </p:cNvPr>
          <p:cNvSpPr txBox="1">
            <a:spLocks/>
          </p:cNvSpPr>
          <p:nvPr/>
        </p:nvSpPr>
        <p:spPr>
          <a:xfrm>
            <a:off x="691896" y="15880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/>
              <a:t>O que você vai aprender neste curso: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Os principais vilões do foco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Relação entre foco e disciplina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Porque nos distraímos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Exercícios para estimular o foco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Definir objetivos que façam sentido</a:t>
            </a:r>
          </a:p>
        </p:txBody>
      </p:sp>
    </p:spTree>
    <p:extLst>
      <p:ext uri="{BB962C8B-B14F-4D97-AF65-F5344CB8AC3E}">
        <p14:creationId xmlns:p14="http://schemas.microsoft.com/office/powerpoint/2010/main" val="1067087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4D257-8F56-134B-2740-5D7DA64CC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manter a força de vontade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ED7D77-0DEB-7D9B-2BE4-74E181855B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650217"/>
            <a:ext cx="4416552" cy="3977640"/>
          </a:xfrm>
        </p:spPr>
        <p:txBody>
          <a:bodyPr>
            <a:normAutofit/>
          </a:bodyPr>
          <a:lstStyle/>
          <a:p>
            <a:r>
              <a:rPr lang="pt-BR" sz="1400" b="1" dirty="0"/>
              <a:t>Psicóloga Kelly </a:t>
            </a:r>
            <a:r>
              <a:rPr lang="pt-BR" sz="1400" b="1" dirty="0" err="1"/>
              <a:t>McGonial</a:t>
            </a:r>
            <a:r>
              <a:rPr lang="pt-BR" sz="1400" b="1" dirty="0"/>
              <a:t> – Standford </a:t>
            </a:r>
          </a:p>
          <a:p>
            <a:r>
              <a:rPr lang="pt-BR" sz="1400" dirty="0"/>
              <a:t>A força de vontade não é um aspecto inalterável do ser humano, mas uma relação complexa da mente e do corpo, que pode ser comprometida por: </a:t>
            </a:r>
          </a:p>
          <a:p>
            <a:pPr marL="171450" indent="-171450">
              <a:buFontTx/>
              <a:buChar char="-"/>
            </a:pPr>
            <a:r>
              <a:rPr lang="pt-BR" sz="1400" dirty="0"/>
              <a:t>Noites mal dormidas;</a:t>
            </a:r>
          </a:p>
          <a:p>
            <a:pPr marL="171450" indent="-171450">
              <a:buFontTx/>
              <a:buChar char="-"/>
            </a:pPr>
            <a:r>
              <a:rPr lang="pt-BR" sz="1400" dirty="0"/>
              <a:t>Estresse; </a:t>
            </a:r>
          </a:p>
          <a:p>
            <a:pPr marL="171450" indent="-171450">
              <a:buFontTx/>
              <a:buChar char="-"/>
            </a:pPr>
            <a:r>
              <a:rPr lang="pt-BR" sz="1400" dirty="0"/>
              <a:t>Alimentação inadequada.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A5F9465-EFCD-4644-BB62-47E4E30FC857}"/>
              </a:ext>
            </a:extLst>
          </p:cNvPr>
          <p:cNvSpPr txBox="1">
            <a:spLocks/>
          </p:cNvSpPr>
          <p:nvPr/>
        </p:nvSpPr>
        <p:spPr>
          <a:xfrm>
            <a:off x="6542190" y="1650217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A prática leva a perfeição!</a:t>
            </a:r>
          </a:p>
          <a:p>
            <a:r>
              <a:rPr lang="pt-BR" sz="1400" dirty="0"/>
              <a:t>A força de vontade funciona como um músculo (comece devagar e vá aumentando o desafio gradualmente).</a:t>
            </a:r>
          </a:p>
          <a:p>
            <a:r>
              <a:rPr lang="pt-BR" sz="1400" dirty="0">
                <a:hlinkClick r:id="rId2"/>
              </a:rPr>
              <a:t>www.ativo.com</a:t>
            </a:r>
            <a:r>
              <a:rPr lang="pt-BR" sz="14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631741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9C5D7-6BFF-8945-D278-CBC21439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manter a força de vontade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74E9F-B9D0-AB79-04E2-33CD32E23F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64648" y="1519585"/>
            <a:ext cx="4321753" cy="4974336"/>
          </a:xfrm>
        </p:spPr>
        <p:txBody>
          <a:bodyPr>
            <a:normAutofit/>
          </a:bodyPr>
          <a:lstStyle/>
          <a:p>
            <a:r>
              <a:rPr lang="pt-BR" b="1" dirty="0"/>
              <a:t>Força de vontade diminui quando estamos cansados </a:t>
            </a:r>
          </a:p>
          <a:p>
            <a:pPr marL="171450" indent="-171450">
              <a:buFontTx/>
              <a:buChar char="-"/>
            </a:pPr>
            <a:r>
              <a:rPr lang="pt-BR" dirty="0"/>
              <a:t>Foque na meta quando estiver mais disposto;</a:t>
            </a:r>
          </a:p>
          <a:p>
            <a:pPr marL="171450" indent="-171450">
              <a:buFontTx/>
              <a:buChar char="-"/>
            </a:pPr>
            <a:r>
              <a:rPr lang="pt-BR" dirty="0"/>
              <a:t>Não retome hábitos ruins: fumar, fastfood ou comida congelada. </a:t>
            </a:r>
          </a:p>
          <a:p>
            <a:r>
              <a:rPr lang="pt-BR" dirty="0"/>
              <a:t>“</a:t>
            </a:r>
            <a:r>
              <a:rPr lang="pt-BR" i="1" dirty="0"/>
              <a:t>Uma dieta com mais vegetais e menos alimentos processados oferece mais energia ao cérebro e pode melhorar todos os aspectos necessários para manter a determinação com suas metas</a:t>
            </a:r>
            <a:r>
              <a:rPr lang="pt-BR" dirty="0"/>
              <a:t>.” – </a:t>
            </a:r>
            <a:r>
              <a:rPr lang="pt-BR" dirty="0" err="1"/>
              <a:t>McGonigal</a:t>
            </a:r>
            <a:r>
              <a:rPr lang="pt-BR" dirty="0"/>
              <a:t>. 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9E024CA-D606-C9D2-AC3F-D66075EDA92D}"/>
              </a:ext>
            </a:extLst>
          </p:cNvPr>
          <p:cNvSpPr txBox="1">
            <a:spLocks/>
          </p:cNvSpPr>
          <p:nvPr/>
        </p:nvSpPr>
        <p:spPr>
          <a:xfrm>
            <a:off x="6262271" y="1519585"/>
            <a:ext cx="4321753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Para manter a força de vontade:</a:t>
            </a:r>
          </a:p>
          <a:p>
            <a:r>
              <a:rPr lang="pt-BR" dirty="0"/>
              <a:t>- Combata o stress. </a:t>
            </a:r>
            <a:endParaRPr lang="pt-BR" b="1" dirty="0"/>
          </a:p>
          <a:p>
            <a:r>
              <a:rPr lang="pt-BR" b="1" dirty="0"/>
              <a:t>Estresse e força de vontade </a:t>
            </a:r>
            <a:r>
              <a:rPr lang="pt-BR" b="1" dirty="0">
                <a:solidFill>
                  <a:schemeClr val="accent2"/>
                </a:solidFill>
              </a:rPr>
              <a:t>não</a:t>
            </a:r>
            <a:r>
              <a:rPr lang="pt-BR" b="1" dirty="0"/>
              <a:t> andam juntas. </a:t>
            </a:r>
          </a:p>
          <a:p>
            <a:r>
              <a:rPr lang="pt-BR" dirty="0"/>
              <a:t>Quando há desequilíbrio emocional, encontrar determinação fica muito difícil. </a:t>
            </a:r>
          </a:p>
          <a:p>
            <a:r>
              <a:rPr lang="pt-BR" dirty="0"/>
              <a:t>-&gt; Sono é regulador e nos faz sentir melhor 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3873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71F84-F8B2-5513-D043-98F233FB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desafios para manter o foco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D9F0C6-1C44-0D7C-C2EF-4465000AAA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19603" y="1553594"/>
            <a:ext cx="4416552" cy="4974336"/>
          </a:xfrm>
        </p:spPr>
        <p:txBody>
          <a:bodyPr/>
          <a:lstStyle/>
          <a:p>
            <a:r>
              <a:rPr lang="pt-BR" dirty="0"/>
              <a:t>“Quando acreditamos que faremos uma escolha diferente no próximo dia, quase sempre cedemos às tentações no momento atual.” (</a:t>
            </a:r>
            <a:r>
              <a:rPr lang="pt-BR" dirty="0" err="1"/>
              <a:t>McGonigal</a:t>
            </a:r>
            <a:r>
              <a:rPr lang="pt-BR" dirty="0"/>
              <a:t>) </a:t>
            </a:r>
          </a:p>
          <a:p>
            <a:r>
              <a:rPr lang="pt-BR" b="1" dirty="0"/>
              <a:t>Ação: </a:t>
            </a:r>
          </a:p>
          <a:p>
            <a:r>
              <a:rPr lang="pt-BR" b="1" dirty="0">
                <a:solidFill>
                  <a:schemeClr val="accent2"/>
                </a:solidFill>
              </a:rPr>
              <a:t>Foco no agora! </a:t>
            </a:r>
            <a:br>
              <a:rPr lang="pt-BR" b="1" dirty="0">
                <a:solidFill>
                  <a:schemeClr val="accent2"/>
                </a:solidFill>
              </a:rPr>
            </a:br>
            <a:r>
              <a:rPr lang="pt-BR" b="1" dirty="0">
                <a:solidFill>
                  <a:schemeClr val="accent2"/>
                </a:solidFill>
              </a:rPr>
              <a:t>Faça as coisas agora!</a:t>
            </a:r>
          </a:p>
          <a:p>
            <a:r>
              <a:rPr lang="pt-BR" b="1" dirty="0"/>
              <a:t>Recompensas: </a:t>
            </a:r>
          </a:p>
          <a:p>
            <a:r>
              <a:rPr lang="pt-BR" dirty="0"/>
              <a:t>Pesquisas sugerem que, ao associar tarefas a um pequeno “prêmio”, o cérebro passa a encará-las como algo saudável e positivo.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31532C83-B3EA-C80D-3DCC-6D8821F14DFA}"/>
              </a:ext>
            </a:extLst>
          </p:cNvPr>
          <p:cNvSpPr txBox="1">
            <a:spLocks/>
          </p:cNvSpPr>
          <p:nvPr/>
        </p:nvSpPr>
        <p:spPr>
          <a:xfrm>
            <a:off x="6522427" y="1548776"/>
            <a:ext cx="4416552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Sem consciência... </a:t>
            </a:r>
            <a:br>
              <a:rPr lang="pt-BR" b="1" dirty="0"/>
            </a:br>
            <a:br>
              <a:rPr lang="pt-BR" b="1" dirty="0"/>
            </a:br>
            <a:r>
              <a:rPr lang="pt-BR" dirty="0"/>
              <a:t>Não adianta pensar motivação ou disciplina</a:t>
            </a:r>
          </a:p>
          <a:p>
            <a:r>
              <a:rPr lang="pt-BR" b="1" dirty="0"/>
              <a:t>Não diga que um dia você vai mudar...</a:t>
            </a:r>
            <a:br>
              <a:rPr lang="pt-BR" b="1" dirty="0"/>
            </a:br>
            <a:br>
              <a:rPr lang="pt-BR" dirty="0"/>
            </a:br>
            <a:r>
              <a:rPr lang="pt-BR" dirty="0"/>
              <a:t>- Reflita sobre o que você espera conquistar</a:t>
            </a:r>
            <a:br>
              <a:rPr lang="pt-BR" dirty="0"/>
            </a:br>
            <a:r>
              <a:rPr lang="pt-BR" dirty="0"/>
              <a:t>- Usar gatilhos para impulsionar a motivação</a:t>
            </a:r>
          </a:p>
        </p:txBody>
      </p:sp>
    </p:spTree>
    <p:extLst>
      <p:ext uri="{BB962C8B-B14F-4D97-AF65-F5344CB8AC3E}">
        <p14:creationId xmlns:p14="http://schemas.microsoft.com/office/powerpoint/2010/main" val="398450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D5021-1956-C058-388E-20D9E9D1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Recompensas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DF3EA3-3B72-4C49-6908-4A14E261A7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45972" y="1435608"/>
            <a:ext cx="4514285" cy="3977640"/>
          </a:xfrm>
        </p:spPr>
        <p:txBody>
          <a:bodyPr/>
          <a:lstStyle/>
          <a:p>
            <a:pPr algn="l"/>
            <a:r>
              <a:rPr lang="pt-BR" b="0" i="0" dirty="0">
                <a:effectLst/>
              </a:rPr>
              <a:t>Recompensas é uma ótima maneira de trabalhar a nossa motivação, força de vontade e foco. Pesquisas sugerem que, ao associar tarefas a um pequeno “prêmio”, o cérebro passa a encará-las como algo saudável e positivo.</a:t>
            </a:r>
          </a:p>
          <a:p>
            <a:pPr algn="l"/>
            <a:r>
              <a:rPr lang="pt-BR" b="0" i="0" dirty="0">
                <a:effectLst/>
              </a:rPr>
              <a:t>E você, já parou para pensar nas suas recompensas?</a:t>
            </a:r>
          </a:p>
          <a:p>
            <a:pPr algn="l"/>
            <a:r>
              <a:rPr lang="pt-BR" b="0" i="0" dirty="0">
                <a:effectLst/>
              </a:rPr>
              <a:t>Aproveite este momento para revê-las (caso você já pratique). Se você ainda não pensou em recompensas, abra um “</a:t>
            </a:r>
            <a:r>
              <a:rPr lang="pt-BR" b="0" i="0" dirty="0" err="1">
                <a:effectLst/>
              </a:rPr>
              <a:t>doc</a:t>
            </a:r>
            <a:r>
              <a:rPr lang="pt-BR" b="0" i="0" dirty="0">
                <a:effectLst/>
              </a:rPr>
              <a:t>” no seu computador ou anote em um caderno as coisas que você precisa fazer e o que vai se dar como recompensa por cumpri-la.</a:t>
            </a: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4C0AF981-D7F3-2976-09E2-6DD1A439D17A}"/>
              </a:ext>
            </a:extLst>
          </p:cNvPr>
          <p:cNvSpPr txBox="1">
            <a:spLocks/>
          </p:cNvSpPr>
          <p:nvPr/>
        </p:nvSpPr>
        <p:spPr>
          <a:xfrm>
            <a:off x="6610913" y="1430790"/>
            <a:ext cx="4514285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Recompensas: </a:t>
            </a:r>
          </a:p>
          <a:p>
            <a:r>
              <a:rPr lang="pt-BR" dirty="0"/>
              <a:t>- Fazer um brigadeiro </a:t>
            </a:r>
            <a:br>
              <a:rPr lang="pt-BR" dirty="0"/>
            </a:br>
            <a:r>
              <a:rPr lang="pt-BR" dirty="0"/>
              <a:t>- Fazer pipoca e assistir um filme/série</a:t>
            </a:r>
            <a:br>
              <a:rPr lang="pt-BR" dirty="0"/>
            </a:br>
            <a:r>
              <a:rPr lang="pt-BR" dirty="0"/>
              <a:t>- Escutar música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2657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04. EQUILÍBRIO NA VIDA</a:t>
            </a:r>
          </a:p>
        </p:txBody>
      </p:sp>
    </p:spTree>
    <p:extLst>
      <p:ext uri="{BB962C8B-B14F-4D97-AF65-F5344CB8AC3E}">
        <p14:creationId xmlns:p14="http://schemas.microsoft.com/office/powerpoint/2010/main" val="3403697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85648-9764-00EF-6412-12F74D9ED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buscar o bem estar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665964-6076-49B1-B25E-8926047AC2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6812" y="1937054"/>
            <a:ext cx="4416552" cy="3977640"/>
          </a:xfrm>
        </p:spPr>
        <p:txBody>
          <a:bodyPr>
            <a:normAutofit/>
          </a:bodyPr>
          <a:lstStyle/>
          <a:p>
            <a:r>
              <a:rPr lang="pt-BR" sz="1400" b="1" dirty="0"/>
              <a:t>Ninguém tem tempo sobrando</a:t>
            </a:r>
            <a:br>
              <a:rPr lang="pt-BR" sz="1400" b="1" dirty="0"/>
            </a:br>
            <a:r>
              <a:rPr lang="pt-BR" sz="1400" b="1" dirty="0">
                <a:solidFill>
                  <a:schemeClr val="accent2"/>
                </a:solidFill>
              </a:rPr>
              <a:t>Mas existem alternativas </a:t>
            </a:r>
          </a:p>
          <a:p>
            <a:r>
              <a:rPr lang="pt-BR" sz="1400" b="1" dirty="0"/>
              <a:t>Porque se desconectar do trabalho é tão difícil? </a:t>
            </a:r>
            <a:br>
              <a:rPr lang="pt-BR" sz="1400" dirty="0"/>
            </a:br>
            <a:r>
              <a:rPr lang="pt-BR" sz="1400" dirty="0"/>
              <a:t>Culpa </a:t>
            </a:r>
          </a:p>
          <a:p>
            <a:r>
              <a:rPr lang="pt-BR" sz="1400" b="1" dirty="0"/>
              <a:t>Ficar doente!</a:t>
            </a:r>
            <a:br>
              <a:rPr lang="pt-BR" sz="1400" dirty="0"/>
            </a:br>
            <a:r>
              <a:rPr lang="pt-BR" sz="1400" dirty="0"/>
              <a:t>Alerta</a:t>
            </a:r>
          </a:p>
        </p:txBody>
      </p:sp>
    </p:spTree>
    <p:extLst>
      <p:ext uri="{BB962C8B-B14F-4D97-AF65-F5344CB8AC3E}">
        <p14:creationId xmlns:p14="http://schemas.microsoft.com/office/powerpoint/2010/main" val="3422380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9E202-36A8-ABAB-D4FF-22EB888D3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buscar o bem estar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7BAA84-FABB-2E02-1864-626F663D6BFC}"/>
              </a:ext>
            </a:extLst>
          </p:cNvPr>
          <p:cNvSpPr txBox="1">
            <a:spLocks noGrp="1"/>
          </p:cNvSpPr>
          <p:nvPr>
            <p:ph sz="quarter" idx="10"/>
          </p:nvPr>
        </p:nvSpPr>
        <p:spPr>
          <a:xfrm>
            <a:off x="539750" y="1435100"/>
            <a:ext cx="4416425" cy="4974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Ação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400" dirty="0"/>
              <a:t>Estabeleça períodos, mesmo aos finais de semana;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400" dirty="0"/>
              <a:t>Estabeleça metas anuais para evolução na dimensão profissional e pessoal. Exemplos: treinar com um profissional </a:t>
            </a:r>
            <a:r>
              <a:rPr lang="pt-BR" sz="1400" dirty="0" err="1"/>
              <a:t>trainer</a:t>
            </a:r>
            <a:r>
              <a:rPr lang="pt-BR" sz="1400" dirty="0"/>
              <a:t>, jantar fora 1x por semana, assistir futebol, ir ao cinema </a:t>
            </a:r>
            <a:r>
              <a:rPr lang="pt-BR" sz="1400" dirty="0" err="1"/>
              <a:t>etc</a:t>
            </a:r>
            <a:r>
              <a:rPr lang="pt-BR" sz="1400" dirty="0"/>
              <a:t>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400" dirty="0"/>
              <a:t>Avaliação de performance a cada 3 meses;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400" dirty="0"/>
              <a:t>Férias no mínimo 10 dias. Conheça lugares diferentes. 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26BFDF4-85B7-E7BF-6800-6269CC1ACE90}"/>
              </a:ext>
            </a:extLst>
          </p:cNvPr>
          <p:cNvSpPr txBox="1">
            <a:spLocks/>
          </p:cNvSpPr>
          <p:nvPr/>
        </p:nvSpPr>
        <p:spPr>
          <a:xfrm>
            <a:off x="7005039" y="2531430"/>
            <a:ext cx="4115249" cy="242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b="1" dirty="0"/>
              <a:t>AGORA É  A SUA VEZ DE PENSAR NO QUE VAI FAZER PARA APROVEITAR MELHOR A VIDA.</a:t>
            </a:r>
            <a:endParaRPr lang="pt-BR" sz="2000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0266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770F6-76A7-EA62-2111-87345F92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buscar o bem estar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0838FD-3571-43AA-B599-18509C5DA1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445438"/>
            <a:ext cx="3313374" cy="5230663"/>
          </a:xfrm>
        </p:spPr>
        <p:txBody>
          <a:bodyPr/>
          <a:lstStyle/>
          <a:p>
            <a:r>
              <a:rPr lang="pt-BR" b="1" dirty="0"/>
              <a:t>Esqueça o trabalho no fim-de-semana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Fuja dos problemas durante o tempo livre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Use seu tempo com as tarefas profissionais no momento certo</a:t>
            </a:r>
          </a:p>
          <a:p>
            <a:r>
              <a:rPr lang="pt-BR" b="1" dirty="0"/>
              <a:t>Preencha seu tempo com atos significantes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Planeje-se para ocupar seu tempo com que realmente tem valor e lhe dá prazer.</a:t>
            </a:r>
          </a:p>
          <a:p>
            <a:r>
              <a:rPr lang="pt-BR" b="1" dirty="0"/>
              <a:t>Não descuide da sua saúde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Faça check-up periodicamente e não deixe que o trabalho atrapalhe seus cuidados com a saúde. </a:t>
            </a: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BC78F100-DA74-5689-DECA-F0AC57E68178}"/>
              </a:ext>
            </a:extLst>
          </p:cNvPr>
          <p:cNvSpPr txBox="1">
            <a:spLocks/>
          </p:cNvSpPr>
          <p:nvPr/>
        </p:nvSpPr>
        <p:spPr>
          <a:xfrm>
            <a:off x="8021741" y="1445437"/>
            <a:ext cx="3501666" cy="523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Cuide de si próprio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Reserve um tempo para relaxar</a:t>
            </a:r>
            <a:endParaRPr lang="pt-BR" b="1" dirty="0"/>
          </a:p>
          <a:p>
            <a:r>
              <a:rPr lang="pt-BR" b="1" dirty="0"/>
              <a:t>Estimule sua capacidade de aprendizado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Dedique parte do seu tempo para aprender coisas que te estimule de forma prazerosa: dança, idiomas, palavras cruzadas. </a:t>
            </a:r>
          </a:p>
          <a:p>
            <a:r>
              <a:rPr lang="pt-BR" b="1" dirty="0"/>
              <a:t>Divirta-se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Sair com os amigos, passear com a família e dar boas risadas na companhia de pessoas queridas é fundamental para ter bem-estar na vida. </a:t>
            </a:r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  <a:p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81A91C9F-E3B4-0B70-B996-C06C32806EBA}"/>
              </a:ext>
            </a:extLst>
          </p:cNvPr>
          <p:cNvSpPr txBox="1">
            <a:spLocks/>
          </p:cNvSpPr>
          <p:nvPr/>
        </p:nvSpPr>
        <p:spPr>
          <a:xfrm>
            <a:off x="4357070" y="1445437"/>
            <a:ext cx="3313374" cy="523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Afaste-se de pessoas pessimistas e negativas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Evite o negativismo de outras pessoas que podem lhe causar estresse desnecessário. </a:t>
            </a:r>
          </a:p>
          <a:p>
            <a:r>
              <a:rPr lang="pt-BR" b="1" dirty="0"/>
              <a:t>Aproveite a sua própria companhia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Descubra o que lhe faz feliz e passe algum tempo sozinho com seus pensamentos e planos. </a:t>
            </a:r>
          </a:p>
          <a:p>
            <a:r>
              <a:rPr lang="pt-BR" b="1" dirty="0"/>
              <a:t>Reserve tempo para suas relações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Nunca descuide de amigos, família e relacionamentos afetivos em função do trabalho</a:t>
            </a:r>
            <a:r>
              <a:rPr lang="pt-BR" sz="1000" dirty="0"/>
              <a:t>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385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E6A0EF-9B29-A04E-5B5B-9DC7E267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buscar o bem estar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8B620D-94AA-4BC1-019B-5A576D6AAE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5554" y="1740408"/>
            <a:ext cx="11160891" cy="1688592"/>
          </a:xfrm>
        </p:spPr>
        <p:txBody>
          <a:bodyPr>
            <a:normAutofit/>
          </a:bodyPr>
          <a:lstStyle/>
          <a:p>
            <a:pPr algn="ctr"/>
            <a:r>
              <a:rPr lang="pt-BR" sz="1600" dirty="0"/>
              <a:t>E você, já conseguiu ter ideias sobre o que fazer para melhorar a sua relação entre as coisas pessoais e profissionais? </a:t>
            </a:r>
          </a:p>
          <a:p>
            <a:pPr algn="ctr"/>
            <a:endParaRPr lang="pt-BR" sz="180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F9D1B4-B669-BEFB-7F8E-9C6F60B11E05}"/>
              </a:ext>
            </a:extLst>
          </p:cNvPr>
          <p:cNvSpPr txBox="1">
            <a:spLocks/>
          </p:cNvSpPr>
          <p:nvPr/>
        </p:nvSpPr>
        <p:spPr>
          <a:xfrm>
            <a:off x="643373" y="3093226"/>
            <a:ext cx="3525505" cy="2313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Ir para Arraial do Cabo passear com família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Assistir filmes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Andar de bike na lagoa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Praticar atividade física </a:t>
            </a:r>
          </a:p>
          <a:p>
            <a:pPr algn="ctr"/>
            <a:endParaRPr lang="pt-BR" sz="180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304FF7B-F9E7-A6ED-B640-207CBFF16087}"/>
              </a:ext>
            </a:extLst>
          </p:cNvPr>
          <p:cNvSpPr txBox="1">
            <a:spLocks/>
          </p:cNvSpPr>
          <p:nvPr/>
        </p:nvSpPr>
        <p:spPr>
          <a:xfrm>
            <a:off x="4753259" y="3099027"/>
            <a:ext cx="3525505" cy="2313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Praticar yoga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Ir para shows/cinema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Encontrar amigos quando for ao rio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Ir a praia/</a:t>
            </a:r>
            <a:r>
              <a:rPr lang="pt-BR" dirty="0" err="1"/>
              <a:t>cachu</a:t>
            </a:r>
            <a:r>
              <a:rPr lang="pt-BR" dirty="0"/>
              <a:t> quando for ao  rio 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F777C6D-DA95-22B1-7724-A1BEE89E8F3B}"/>
              </a:ext>
            </a:extLst>
          </p:cNvPr>
          <p:cNvSpPr txBox="1">
            <a:spLocks/>
          </p:cNvSpPr>
          <p:nvPr/>
        </p:nvSpPr>
        <p:spPr>
          <a:xfrm>
            <a:off x="8661582" y="3098929"/>
            <a:ext cx="3525505" cy="2313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Compor música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Tocar violão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Escutar música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7626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33D449-136E-200F-195F-E862DA2F8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leitura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6D4265-652E-0F7B-778B-CE6F4EF799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141227" cy="2192495"/>
          </a:xfrm>
        </p:spPr>
        <p:txBody>
          <a:bodyPr/>
          <a:lstStyle/>
          <a:p>
            <a:pPr algn="l"/>
            <a:r>
              <a:rPr lang="pt-BR" b="0" i="0" dirty="0">
                <a:effectLst/>
              </a:rPr>
              <a:t>Durante o curso vimos diversas situações que podemos viver em nosso dia a dia e existem várias técnicas para desenvolver nosso foco, bem como a motivação e bem estar. Pensando nisso, recomendamos a leitura do artigo: </a:t>
            </a:r>
            <a:r>
              <a:rPr lang="pt-BR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Conheça métodos consagrados para aumentar o foco e a produtividade</a:t>
            </a:r>
            <a:r>
              <a:rPr lang="pt-BR" b="0" i="0" dirty="0">
                <a:solidFill>
                  <a:srgbClr val="C0C0C0"/>
                </a:solidFill>
                <a:effectLst/>
              </a:rPr>
              <a:t>.</a:t>
            </a:r>
          </a:p>
          <a:p>
            <a:pPr algn="l"/>
            <a:r>
              <a:rPr lang="pt-BR" b="1" dirty="0"/>
              <a:t>Link: </a:t>
            </a:r>
            <a:r>
              <a:rPr lang="pt-BR" dirty="0">
                <a:hlinkClick r:id="rId3"/>
              </a:rPr>
              <a:t>https://g1.globo.com/economia/concursos-e-emprego/blog/tira-duvidas-de-concursos/post/conheca-metodos-consagrados-para-aumentar-o-foco-e-produtividade.html</a:t>
            </a:r>
            <a:endParaRPr lang="pt-BR" dirty="0"/>
          </a:p>
          <a:p>
            <a:pPr algn="l"/>
            <a:endParaRPr lang="pt-BR" b="0" i="0" dirty="0">
              <a:effectLst/>
            </a:endParaRP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7365518-20FC-D2ED-3894-E1ABD5B506B3}"/>
              </a:ext>
            </a:extLst>
          </p:cNvPr>
          <p:cNvSpPr txBox="1">
            <a:spLocks/>
          </p:cNvSpPr>
          <p:nvPr/>
        </p:nvSpPr>
        <p:spPr>
          <a:xfrm>
            <a:off x="521207" y="4001826"/>
            <a:ext cx="10551291" cy="1799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Curtir o final de semana sem se preocupar com o trabalho nem sempre é uma tarefa simples.</a:t>
            </a:r>
            <a:br>
              <a:rPr lang="pt-BR" dirty="0"/>
            </a:br>
            <a:r>
              <a:rPr lang="pt-BR" dirty="0"/>
              <a:t>Pensando nisso, recomendamos a leitura do texto: </a:t>
            </a:r>
            <a:r>
              <a:rPr lang="pt-B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Como se desligar da rotina e do dia a dia corrido?</a:t>
            </a:r>
            <a:r>
              <a:rPr lang="pt-BR" dirty="0"/>
              <a:t>.</a:t>
            </a:r>
          </a:p>
          <a:p>
            <a:r>
              <a:rPr lang="pt-BR" b="1" dirty="0"/>
              <a:t>Link: </a:t>
            </a:r>
            <a:r>
              <a:rPr lang="pt-BR" dirty="0">
                <a:hlinkClick r:id="rId4"/>
              </a:rPr>
              <a:t>https://blog.ecoadventure.tur.br/como-se-desligar-da-rotina-e-do-dia-a-dia-corrido/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190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D9B78A-870C-47AD-2EF9-168ABA28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inimigo invisível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A71374-6457-906C-F3FF-8FC2125908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7746089" cy="2203331"/>
          </a:xfrm>
        </p:spPr>
        <p:txBody>
          <a:bodyPr>
            <a:noAutofit/>
          </a:bodyPr>
          <a:lstStyle/>
          <a:p>
            <a:r>
              <a:rPr lang="pt-BR" sz="1400" dirty="0"/>
              <a:t>Cuidado!</a:t>
            </a:r>
            <a:br>
              <a:rPr lang="pt-BR" sz="1400" dirty="0"/>
            </a:br>
            <a:r>
              <a:rPr lang="pt-BR" sz="1400" dirty="0">
                <a:solidFill>
                  <a:schemeClr val="accent2"/>
                </a:solidFill>
              </a:rPr>
              <a:t>Para uma lista funcionar tem que ter </a:t>
            </a:r>
            <a:r>
              <a:rPr lang="pt-BR" sz="1400" b="1" dirty="0">
                <a:solidFill>
                  <a:schemeClr val="accent2"/>
                </a:solidFill>
              </a:rPr>
              <a:t>AÇÃO</a:t>
            </a:r>
            <a:r>
              <a:rPr lang="pt-BR" sz="1400" dirty="0">
                <a:solidFill>
                  <a:schemeClr val="accent2"/>
                </a:solidFill>
              </a:rPr>
              <a:t>!</a:t>
            </a:r>
            <a:br>
              <a:rPr lang="pt-BR" sz="1400" dirty="0"/>
            </a:br>
            <a:br>
              <a:rPr lang="pt-BR" sz="1400" dirty="0"/>
            </a:br>
            <a:r>
              <a:rPr lang="pt-BR" sz="1400" dirty="0"/>
              <a:t>Listas não funcionam?</a:t>
            </a:r>
          </a:p>
          <a:p>
            <a:r>
              <a:rPr lang="pt-BR" sz="1400" dirty="0"/>
              <a:t>É preciso criar listas de sucesso, criada propositalmente </a:t>
            </a:r>
            <a:br>
              <a:rPr lang="pt-BR" sz="1400" dirty="0"/>
            </a:br>
            <a:r>
              <a:rPr lang="pt-BR" sz="1400" dirty="0"/>
              <a:t>para buscar resultados extraordinários. 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7598A26B-3F36-EF04-AA82-48AA07DC1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038" y="1832291"/>
            <a:ext cx="2554780" cy="380689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DCA933A8-C03D-FBC1-C065-FE0935E3E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5" y="3986411"/>
            <a:ext cx="3717232" cy="1397387"/>
          </a:xfrm>
          <a:prstGeom prst="rect">
            <a:avLst/>
          </a:prstGeom>
        </p:spPr>
      </p:pic>
      <p:pic>
        <p:nvPicPr>
          <p:cNvPr id="9" name="Imagem 8" descr="Placa vermelha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290109B9-1BDE-DD00-C27E-B77FCA2B8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574" y="3808215"/>
            <a:ext cx="2425819" cy="18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59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54801-3D88-EB57-61C4-1E185B42C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Calendário de estudos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E4DA1A-2EC6-7ED4-862D-7B04D9D120B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13407" cy="3977640"/>
          </a:xfrm>
        </p:spPr>
        <p:txBody>
          <a:bodyPr/>
          <a:lstStyle/>
          <a:p>
            <a:pPr algn="l"/>
            <a:r>
              <a:rPr lang="pt-BR" b="0" i="0" dirty="0">
                <a:effectLst/>
              </a:rPr>
              <a:t>Vimos que estimular nossa capacidade de aprendizado é muito importante para ter mais equilíbrio na vida. Dedicar parte do seu tempo para aprender novidades que lhe estimulem de forma prazerosa – seja em aulas de dança, línguas ou até com palavras-cruzadas pode fazer toda diferença.</a:t>
            </a:r>
          </a:p>
          <a:p>
            <a:pPr algn="l"/>
            <a:r>
              <a:rPr lang="pt-BR" b="0" i="0" dirty="0">
                <a:effectLst/>
              </a:rPr>
              <a:t>Por esta razão, gostaria de recomendar a leitura desse artigo escrito pelo Guilherme Silveira no qual ele fala sobre </a:t>
            </a:r>
            <a:r>
              <a:rPr lang="pt-BR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 dia a dia de um profissional que aprende: o calendário de estudo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dirty="0"/>
              <a:t>Link: </a:t>
            </a:r>
            <a:r>
              <a:rPr lang="pt-BR" dirty="0">
                <a:hlinkClick r:id="rId3"/>
              </a:rPr>
              <a:t>https://www.alura.com.br/artigos/o-dia-a-dia-de-um-profissional-que-aprende-o-calendario-de-estudo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779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7762-47C5-68FC-8BF6-39162FBE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Dicas para lidar com o desânimo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E698C3-E0C2-BC89-844D-025BF1CC28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80268" y="1622716"/>
            <a:ext cx="4416552" cy="5102844"/>
          </a:xfrm>
        </p:spPr>
        <p:txBody>
          <a:bodyPr>
            <a:normAutofit/>
          </a:bodyPr>
          <a:lstStyle/>
          <a:p>
            <a:r>
              <a:rPr lang="pt-BR" sz="1400" dirty="0"/>
              <a:t>O que você espera conquistar esse ano? </a:t>
            </a:r>
            <a:br>
              <a:rPr lang="pt-BR" sz="1400" dirty="0"/>
            </a:br>
            <a:r>
              <a:rPr lang="pt-BR" sz="1400" dirty="0"/>
              <a:t>Quero ser feliz -&gt; Objetivos genéricos</a:t>
            </a:r>
          </a:p>
          <a:p>
            <a:r>
              <a:rPr lang="pt-BR" sz="1400" b="1" dirty="0"/>
              <a:t>Mas o que é ser feliz?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Ter emprego estável 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Ter uma vida mais saudável 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Viajar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Ter estabilidade financeira </a:t>
            </a:r>
          </a:p>
          <a:p>
            <a:r>
              <a:rPr lang="pt-BR" sz="1400" dirty="0"/>
              <a:t>Pra tudo isso funcionar, precisamos de: </a:t>
            </a:r>
            <a:r>
              <a:rPr lang="pt-BR" sz="1400" b="1" dirty="0">
                <a:solidFill>
                  <a:schemeClr val="accent2"/>
                </a:solidFill>
              </a:rPr>
              <a:t>FOCO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52641E4-D13A-60E8-6A1D-9EFC63F41EAC}"/>
              </a:ext>
            </a:extLst>
          </p:cNvPr>
          <p:cNvSpPr txBox="1">
            <a:spLocks/>
          </p:cNvSpPr>
          <p:nvPr/>
        </p:nvSpPr>
        <p:spPr>
          <a:xfrm>
            <a:off x="6232267" y="1632352"/>
            <a:ext cx="4416552" cy="5102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chemeClr val="accent2"/>
                </a:solidFill>
              </a:rPr>
              <a:t>FOCO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O que você quer fazer nos próximos dois anos?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Quais recursos necessários? 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Por que você quer? </a:t>
            </a:r>
          </a:p>
        </p:txBody>
      </p:sp>
    </p:spTree>
    <p:extLst>
      <p:ext uri="{BB962C8B-B14F-4D97-AF65-F5344CB8AC3E}">
        <p14:creationId xmlns:p14="http://schemas.microsoft.com/office/powerpoint/2010/main" val="745524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770F6-76A7-EA62-2111-87345F92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Dicas para lidar com o desânimo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0838FD-3571-43AA-B599-18509C5DA1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7683" y="1406206"/>
            <a:ext cx="10559749" cy="5230663"/>
          </a:xfrm>
        </p:spPr>
        <p:txBody>
          <a:bodyPr>
            <a:normAutofit/>
          </a:bodyPr>
          <a:lstStyle/>
          <a:p>
            <a:r>
              <a:rPr lang="pt-BR" b="1" dirty="0"/>
              <a:t>Desconecte-se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Risco do empobrecimento da atenção. Estamos constantemente lutando contra as distrações das telas. </a:t>
            </a:r>
          </a:p>
          <a:p>
            <a:r>
              <a:rPr lang="pt-BR" b="1" dirty="0"/>
              <a:t>Treine seu cérebro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Escreva da maneira correta.</a:t>
            </a:r>
          </a:p>
          <a:p>
            <a:r>
              <a:rPr lang="pt-BR" b="1" dirty="0"/>
              <a:t>Acalme sua mente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Crie listas e revise diariamente</a:t>
            </a:r>
          </a:p>
          <a:p>
            <a:r>
              <a:rPr lang="pt-BR" b="1" dirty="0"/>
              <a:t>Saber isolar as preocupações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Espere o corpo se acalmar e sinta diminuir a pressão e a intensidade da adrenalina.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Defina metas de curso prazo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9519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89DE51-140A-DF5F-C251-70487012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ser feliz?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5DDECB-D13F-DD79-F9EB-4E4C3CFA9F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6306" y="1435608"/>
            <a:ext cx="4416552" cy="4670224"/>
          </a:xfrm>
        </p:spPr>
        <p:txBody>
          <a:bodyPr/>
          <a:lstStyle/>
          <a:p>
            <a:pPr algn="l"/>
            <a:r>
              <a:rPr lang="pt-BR" b="0" i="0" dirty="0">
                <a:effectLst/>
              </a:rPr>
              <a:t>Geralmente, as pessoas costumam ser genéricas em suas respostas quando questionadas sobre o que esperam do novo ano, ou novo trabalho, por exemplo. Esse comportamento não é diferente de quando perguntamos o que significa ser feliz para elas.</a:t>
            </a:r>
          </a:p>
          <a:p>
            <a:pPr algn="l"/>
            <a:r>
              <a:rPr lang="pt-BR" b="0" i="0" dirty="0">
                <a:effectLst/>
              </a:rPr>
              <a:t>Nesta aula, vimos que a felicidade é um importante agente na motivação e autorrealização. Pensando nisso, reflita sobre o que significa ser feliz para você.</a:t>
            </a:r>
          </a:p>
          <a:p>
            <a:pPr algn="l"/>
            <a:r>
              <a:rPr lang="pt-BR" b="0" i="0" dirty="0">
                <a:effectLst/>
              </a:rPr>
              <a:t>Lembre-se que não existe resposta errada, mas sim a reflexão que você faz para descobrir o que isso significa dentro do seu contexto pessoal. </a:t>
            </a: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4CCBEF7C-EF7C-563E-CB86-35FF83AE0489}"/>
              </a:ext>
            </a:extLst>
          </p:cNvPr>
          <p:cNvSpPr txBox="1">
            <a:spLocks/>
          </p:cNvSpPr>
          <p:nvPr/>
        </p:nvSpPr>
        <p:spPr>
          <a:xfrm>
            <a:off x="6669909" y="1209466"/>
            <a:ext cx="4416552" cy="4670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Courier New" panose="02070309020205020404" pitchFamily="49" charset="0"/>
              <a:buChar char="o"/>
            </a:pPr>
            <a:endParaRPr lang="pt-BR" sz="1400" dirty="0"/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pt-BR" sz="1400" dirty="0"/>
              <a:t>Ter saúde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pt-BR" sz="1400" dirty="0"/>
              <a:t>Ter um emprego estável 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pt-BR" sz="1400" dirty="0"/>
              <a:t>Estabilidade financeira 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pt-BR" sz="1400" dirty="0"/>
              <a:t>Viajar 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pt-BR" sz="1400" dirty="0"/>
              <a:t>Ir em shows 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0787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05. A ÚNICA COISA</a:t>
            </a:r>
          </a:p>
        </p:txBody>
      </p:sp>
    </p:spTree>
    <p:extLst>
      <p:ext uri="{BB962C8B-B14F-4D97-AF65-F5344CB8AC3E}">
        <p14:creationId xmlns:p14="http://schemas.microsoft.com/office/powerpoint/2010/main" val="2002086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9DD16-AE4A-87EE-F2D2-9923C8C02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hábito do sucesso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3037CC-26CE-C998-18A0-D50FE40C7C3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7" y="1484770"/>
            <a:ext cx="3649046" cy="5161837"/>
          </a:xfrm>
        </p:spPr>
        <p:txBody>
          <a:bodyPr>
            <a:normAutofit/>
          </a:bodyPr>
          <a:lstStyle/>
          <a:p>
            <a:r>
              <a:rPr lang="pt-BR" sz="1000" dirty="0"/>
              <a:t>A vida é feita de escolhas: quero hábitos que me ajude a conquistar meus objetivos ou não? </a:t>
            </a:r>
          </a:p>
          <a:p>
            <a:r>
              <a:rPr lang="pt-BR" sz="1000" dirty="0"/>
              <a:t>Hábitos poderosos = Pergunta foco </a:t>
            </a:r>
          </a:p>
          <a:p>
            <a:r>
              <a:rPr lang="pt-BR" sz="1000" b="1" dirty="0">
                <a:solidFill>
                  <a:schemeClr val="accent2"/>
                </a:solidFill>
              </a:rPr>
              <a:t>Pergunta foco ajuda a identificar prioridades:</a:t>
            </a:r>
            <a:br>
              <a:rPr lang="pt-BR" sz="1000" dirty="0"/>
            </a:br>
            <a:r>
              <a:rPr lang="pt-BR" sz="1000" dirty="0"/>
              <a:t>Qual é a coisa mais importante que posso fazer de modo que, ao fazê-la, o restante se torna mais fácil ou desnecessário? </a:t>
            </a:r>
          </a:p>
          <a:p>
            <a:r>
              <a:rPr lang="pt-BR" sz="1000" b="1" dirty="0">
                <a:solidFill>
                  <a:schemeClr val="accent2"/>
                </a:solidFill>
              </a:rPr>
              <a:t>Áreas principais que constitui a nossa vida: </a:t>
            </a:r>
          </a:p>
          <a:p>
            <a:r>
              <a:rPr lang="pt-BR" sz="1000" dirty="0"/>
              <a:t>Vida espiritual</a:t>
            </a:r>
            <a:br>
              <a:rPr lang="pt-BR" sz="1000" dirty="0"/>
            </a:br>
            <a:r>
              <a:rPr lang="pt-BR" sz="1000" dirty="0"/>
              <a:t>Saúde física</a:t>
            </a:r>
            <a:br>
              <a:rPr lang="pt-BR" sz="1000" dirty="0"/>
            </a:br>
            <a:r>
              <a:rPr lang="pt-BR" sz="1000" dirty="0"/>
              <a:t>Vida pessoal </a:t>
            </a:r>
            <a:br>
              <a:rPr lang="pt-BR" sz="1000" dirty="0"/>
            </a:br>
            <a:r>
              <a:rPr lang="pt-BR" sz="1000" dirty="0"/>
              <a:t>Principais relacionamentos</a:t>
            </a:r>
            <a:br>
              <a:rPr lang="pt-BR" sz="1000" dirty="0"/>
            </a:br>
            <a:r>
              <a:rPr lang="pt-BR" sz="1000" dirty="0"/>
              <a:t>Trabalho</a:t>
            </a:r>
            <a:br>
              <a:rPr lang="pt-BR" sz="1000" dirty="0"/>
            </a:br>
            <a:r>
              <a:rPr lang="pt-BR" sz="1000" dirty="0"/>
              <a:t>Negócios </a:t>
            </a:r>
            <a:br>
              <a:rPr lang="pt-BR" sz="1000" dirty="0"/>
            </a:br>
            <a:r>
              <a:rPr lang="pt-BR" sz="1000" dirty="0"/>
              <a:t>Vida financeira </a:t>
            </a:r>
          </a:p>
          <a:p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06D387C-F854-3D02-B974-45F9E3998F23}"/>
              </a:ext>
            </a:extLst>
          </p:cNvPr>
          <p:cNvSpPr txBox="1">
            <a:spLocks/>
          </p:cNvSpPr>
          <p:nvPr/>
        </p:nvSpPr>
        <p:spPr>
          <a:xfrm>
            <a:off x="4265923" y="1484770"/>
            <a:ext cx="3649046" cy="516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Perguntas chaves</a:t>
            </a:r>
          </a:p>
          <a:p>
            <a:r>
              <a:rPr lang="pt-BR" dirty="0">
                <a:solidFill>
                  <a:schemeClr val="accent2"/>
                </a:solidFill>
              </a:rPr>
              <a:t>Vida espiritual</a:t>
            </a:r>
            <a:r>
              <a:rPr lang="pt-BR" dirty="0"/>
              <a:t>: Qual é a principal ação que posso fazer para ajudar os outros? </a:t>
            </a:r>
          </a:p>
          <a:p>
            <a:r>
              <a:rPr lang="pt-BR" dirty="0">
                <a:solidFill>
                  <a:schemeClr val="accent2"/>
                </a:solidFill>
              </a:rPr>
              <a:t>Saúde física</a:t>
            </a:r>
            <a:r>
              <a:rPr lang="pt-BR" dirty="0"/>
              <a:t>: Qual a principal ação a ser feita para alcançar meus objetivos de dieta ou de atividade física? </a:t>
            </a:r>
          </a:p>
          <a:p>
            <a:r>
              <a:rPr lang="pt-BR" dirty="0">
                <a:solidFill>
                  <a:schemeClr val="accent2"/>
                </a:solidFill>
              </a:rPr>
              <a:t>Vida pessoal</a:t>
            </a:r>
            <a:r>
              <a:rPr lang="pt-BR" dirty="0"/>
              <a:t>: Qual a principal ação a ser feita para melhorar a minha comunicação? </a:t>
            </a:r>
          </a:p>
          <a:p>
            <a:r>
              <a:rPr lang="pt-BR" dirty="0">
                <a:solidFill>
                  <a:schemeClr val="accent2"/>
                </a:solidFill>
              </a:rPr>
              <a:t>Relacionamentos</a:t>
            </a:r>
            <a:r>
              <a:rPr lang="pt-BR" dirty="0"/>
              <a:t>: Qual a principal ação que ela pode fazer para demonstrar que estima seus pais? </a:t>
            </a:r>
          </a:p>
          <a:p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1F3B3FA-3FE4-F23D-85CE-992E1F73B172}"/>
              </a:ext>
            </a:extLst>
          </p:cNvPr>
          <p:cNvSpPr txBox="1">
            <a:spLocks/>
          </p:cNvSpPr>
          <p:nvPr/>
        </p:nvSpPr>
        <p:spPr>
          <a:xfrm>
            <a:off x="8169329" y="1499518"/>
            <a:ext cx="3649046" cy="516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Perguntas chaves</a:t>
            </a:r>
          </a:p>
          <a:p>
            <a:r>
              <a:rPr lang="pt-BR" dirty="0">
                <a:solidFill>
                  <a:schemeClr val="accent2"/>
                </a:solidFill>
              </a:rPr>
              <a:t>Trabalho</a:t>
            </a:r>
            <a:r>
              <a:rPr lang="pt-BR" dirty="0"/>
              <a:t>: Qual é a principal ação que posso fazer para alcançar meus objetivos? </a:t>
            </a:r>
          </a:p>
          <a:p>
            <a:br>
              <a:rPr lang="pt-BR" dirty="0">
                <a:solidFill>
                  <a:schemeClr val="accent2"/>
                </a:solidFill>
              </a:rPr>
            </a:br>
            <a:r>
              <a:rPr lang="pt-BR" dirty="0">
                <a:solidFill>
                  <a:schemeClr val="accent2"/>
                </a:solidFill>
              </a:rPr>
              <a:t>Negócios</a:t>
            </a:r>
            <a:r>
              <a:rPr lang="pt-BR" dirty="0"/>
              <a:t>: Qual é a principal ação que posso fazer para me tornar mais competitiva? </a:t>
            </a:r>
          </a:p>
          <a:p>
            <a:r>
              <a:rPr lang="pt-BR" dirty="0">
                <a:solidFill>
                  <a:schemeClr val="accent2"/>
                </a:solidFill>
              </a:rPr>
              <a:t>Finanças</a:t>
            </a:r>
            <a:r>
              <a:rPr lang="pt-BR" dirty="0"/>
              <a:t>: Qual é a principal ação que posso fazer para eliminar a dívida no cartão de crédito? </a:t>
            </a:r>
          </a:p>
          <a:p>
            <a:r>
              <a:rPr lang="pt-BR" b="1" u="sng" dirty="0">
                <a:solidFill>
                  <a:schemeClr val="accent2"/>
                </a:solidFill>
              </a:rPr>
              <a:t>Será que funciona? </a:t>
            </a:r>
            <a:br>
              <a:rPr lang="pt-BR" dirty="0"/>
            </a:br>
            <a:r>
              <a:rPr lang="pt-BR" dirty="0"/>
              <a:t>Experimente</a:t>
            </a:r>
            <a:br>
              <a:rPr lang="pt-BR" dirty="0"/>
            </a:br>
            <a:r>
              <a:rPr lang="pt-BR" dirty="0"/>
              <a:t>Confie </a:t>
            </a:r>
            <a:br>
              <a:rPr lang="pt-BR" dirty="0"/>
            </a:br>
            <a:r>
              <a:rPr lang="pt-BR" dirty="0"/>
              <a:t>Depois veja se o resultado te ajudou </a:t>
            </a:r>
          </a:p>
        </p:txBody>
      </p:sp>
    </p:spTree>
    <p:extLst>
      <p:ext uri="{BB962C8B-B14F-4D97-AF65-F5344CB8AC3E}">
        <p14:creationId xmlns:p14="http://schemas.microsoft.com/office/powerpoint/2010/main" val="1938408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DA4AEA-15EA-08B7-4B55-D27D0E22D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hábito do sucesso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54F778-F5CF-E637-576C-FD106CD570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62569" cy="4974336"/>
          </a:xfrm>
        </p:spPr>
        <p:txBody>
          <a:bodyPr>
            <a:normAutofit/>
          </a:bodyPr>
          <a:lstStyle/>
          <a:p>
            <a:pPr algn="ctr"/>
            <a:endParaRPr lang="pt-BR" sz="4000" b="1" dirty="0"/>
          </a:p>
          <a:p>
            <a:pPr algn="ctr"/>
            <a:r>
              <a:rPr lang="pt-BR" sz="4000" b="1" dirty="0"/>
              <a:t>ATÉ QUE O PRINCIPAL NÃO SEJA FEITO, TUDO É DISTRAÇÃO</a:t>
            </a:r>
          </a:p>
        </p:txBody>
      </p:sp>
    </p:spTree>
    <p:extLst>
      <p:ext uri="{BB962C8B-B14F-4D97-AF65-F5344CB8AC3E}">
        <p14:creationId xmlns:p14="http://schemas.microsoft.com/office/powerpoint/2010/main" val="8490373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D804A5-7243-EB29-FC2D-77064CBAA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estimular o foco?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AE0F11-C634-109C-4D01-ECFDB68DCF0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838" y="1337186"/>
            <a:ext cx="3924349" cy="5348749"/>
          </a:xfrm>
        </p:spPr>
        <p:txBody>
          <a:bodyPr>
            <a:normAutofit fontScale="92500" lnSpcReduction="20000"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O foco é o ingrediente chave para a prosperidade e o sucesso. O seu foco determinará sua realidade. </a:t>
            </a:r>
          </a:p>
          <a:p>
            <a:r>
              <a:rPr lang="pt-BR" b="1" dirty="0"/>
              <a:t>Dicas extras: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A cada semana ou mês tire um dia para você (sem telefone, sem e-mail, sem trabalho)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Antes de ir dormir, faça um pequeno rascunho do que você quer realizar no dia seguinte (de segunda à sexta-feira)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Encontre uma maneira para tornar o seu dia melhor (faça algo que te motive, revigore as energias)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Tire uma soneca (cochilos de 20 a 30minutos todos os dias)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Peça mais (não tenha medo da rejeição, as coisas têm o significado que atribuímos a elas, fala como as crianças, simplesmente peça aquilo que você quer) </a:t>
            </a:r>
          </a:p>
          <a:p>
            <a:endParaRPr lang="pt-BR" dirty="0"/>
          </a:p>
        </p:txBody>
      </p:sp>
      <p:pic>
        <p:nvPicPr>
          <p:cNvPr id="1026" name="Picture 2" descr="O PODER DO FOCO | Amazon.com.br">
            <a:extLst>
              <a:ext uri="{FF2B5EF4-FFF2-40B4-BE49-F238E27FC236}">
                <a16:creationId xmlns:a16="http://schemas.microsoft.com/office/drawing/2014/main" id="{E66FD6D2-7C97-77A9-B2B5-C7B4DC473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278" y="1993588"/>
            <a:ext cx="2379884" cy="3650129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93FC776-B499-03C3-36A7-7C80FE077DAD}"/>
              </a:ext>
            </a:extLst>
          </p:cNvPr>
          <p:cNvSpPr txBox="1">
            <a:spLocks/>
          </p:cNvSpPr>
          <p:nvPr/>
        </p:nvSpPr>
        <p:spPr>
          <a:xfrm>
            <a:off x="4788133" y="2536722"/>
            <a:ext cx="3924349" cy="5348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100" dirty="0"/>
              <a:t>Seja consistente e persistente(cuidado com a frustração, geralmente levamos anos para ter “sucesso instantâneo”)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100" dirty="0"/>
              <a:t> Cumpra suas promessas(termine aquilo que você começar)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100" dirty="0"/>
              <a:t>Comprometa-se em fazer o seu melhor(dê o melhor de si, sempre!)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100" dirty="0"/>
              <a:t>Assuma seus resultados(saia do banco do passageiro e sempre opte por ser o motorista)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2412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0DABE-73CA-A014-C175-61844DBF3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9D047B-0D3E-6DE4-08E6-6D3F2F7285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6974" y="1465103"/>
            <a:ext cx="5014452" cy="4974336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“S</a:t>
            </a:r>
            <a:r>
              <a:rPr lang="pt-BR" b="0" i="0" dirty="0">
                <a:effectLst/>
              </a:rPr>
              <a:t>e você persegue dois coelhos ao mesmo tempo, não vai pegar nenhum dos dois.” Provérbi</a:t>
            </a:r>
            <a:r>
              <a:rPr lang="pt-BR" dirty="0"/>
              <a:t>o Russo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Cuidado! Para uma lista funcionar tem que ter AÇÃO!  </a:t>
            </a:r>
            <a:r>
              <a:rPr lang="pt-BR" dirty="0"/>
              <a:t>Lista de tarefas VS Lista de sucesso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Aprenda a dizer não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 </a:t>
            </a:r>
            <a:r>
              <a:rPr lang="pt-BR" dirty="0"/>
              <a:t>Ser multitarefa significa ser mais produtivo? Não!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1) Fazer muita coisa ao mesmo tempo não é eficiente e nem efetivo.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1) Alternar tarefas nos faz perder tempo, pois o cérebro precisa ser reorientado sobre o que tem que fazer. </a:t>
            </a:r>
          </a:p>
          <a:p>
            <a:endParaRPr lang="pt-BR" dirty="0">
              <a:solidFill>
                <a:srgbClr val="C0C0C0"/>
              </a:solidFill>
              <a:latin typeface="Source Serif Pro" panose="02040603050405020204" pitchFamily="18" charset="0"/>
            </a:endParaRPr>
          </a:p>
          <a:p>
            <a:endParaRPr lang="pt-BR" b="0" i="0" dirty="0">
              <a:solidFill>
                <a:srgbClr val="C0C0C0"/>
              </a:solidFill>
              <a:effectLst/>
              <a:latin typeface="Source Serif Pro" panose="02040603050405020204" pitchFamily="18" charset="0"/>
            </a:endParaRPr>
          </a:p>
          <a:p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0E2FE01-BF36-EB6E-DDEA-1677CC427432}"/>
              </a:ext>
            </a:extLst>
          </p:cNvPr>
          <p:cNvSpPr txBox="1">
            <a:spLocks/>
          </p:cNvSpPr>
          <p:nvPr/>
        </p:nvSpPr>
        <p:spPr>
          <a:xfrm>
            <a:off x="8116530" y="1425972"/>
            <a:ext cx="3885020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solidFill>
                <a:srgbClr val="C0C0C0"/>
              </a:solidFill>
              <a:latin typeface="Source Serif Pro" panose="02040603050405020204" pitchFamily="18" charset="0"/>
            </a:endParaRPr>
          </a:p>
          <a:p>
            <a:endParaRPr lang="pt-BR" dirty="0">
              <a:solidFill>
                <a:srgbClr val="C0C0C0"/>
              </a:solidFill>
              <a:latin typeface="Source Serif Pro" panose="02040603050405020204" pitchFamily="18" charset="0"/>
            </a:endParaRPr>
          </a:p>
          <a:p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9F4DB18-DB41-8F14-52D9-063E8B7E4BB0}"/>
              </a:ext>
            </a:extLst>
          </p:cNvPr>
          <p:cNvSpPr txBox="1">
            <a:spLocks/>
          </p:cNvSpPr>
          <p:nvPr/>
        </p:nvSpPr>
        <p:spPr>
          <a:xfrm>
            <a:off x="6430297" y="1465103"/>
            <a:ext cx="5014452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Expectativa do sucesso: O sucesso não é uma maratona sistematizada.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Mas como funciona na prática?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1) Seja uma pessoa de hábitos poderosos e use a disciplina para desenvolver esses hábitos 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2) Construa um hábito por vez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3) Dê a cada hábito tempo suficiente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Força de vontade: Quero mesmo? Esse é o caminho certo?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A força de vontade funciona como um músculo: Comece devagar e vá aumentando o desafio gradualmente.</a:t>
            </a:r>
          </a:p>
          <a:p>
            <a:endParaRPr lang="pt-BR" dirty="0">
              <a:solidFill>
                <a:srgbClr val="C0C0C0"/>
              </a:solidFill>
              <a:latin typeface="Source Serif Pro" panose="02040603050405020204" pitchFamily="18" charset="0"/>
            </a:endParaRPr>
          </a:p>
          <a:p>
            <a:endParaRPr lang="pt-BR" dirty="0">
              <a:solidFill>
                <a:srgbClr val="C0C0C0"/>
              </a:solidFill>
              <a:latin typeface="Source Serif Pro" panose="020406030504050202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594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A5EFD7-A505-3E66-3BD5-C978A373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saber mais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609C37-A6EA-9AE8-5BA6-4CED96B7C5B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170723" cy="4974336"/>
          </a:xfrm>
        </p:spPr>
        <p:txBody>
          <a:bodyPr>
            <a:normAutofit/>
          </a:bodyPr>
          <a:lstStyle/>
          <a:p>
            <a:pPr algn="l"/>
            <a:r>
              <a:rPr lang="pt-BR" b="0" i="0" dirty="0">
                <a:effectLst/>
              </a:rPr>
              <a:t>A colega Amanda Borges compartilhou dicas bem interessantes e aproveito para compartilhar com você também.</a:t>
            </a:r>
          </a:p>
          <a:p>
            <a:pPr algn="l"/>
            <a:r>
              <a:rPr lang="pt-BR" b="0" i="0" dirty="0">
                <a:effectLst/>
              </a:rPr>
              <a:t>"No curso de Foco: Trazendo mais resultados para o dia a dia, na aula 4 sobre Equilíbrio na vida, a professora Priscila </a:t>
            </a:r>
            <a:r>
              <a:rPr lang="pt-BR" b="0" i="0" dirty="0" err="1">
                <a:effectLst/>
              </a:rPr>
              <a:t>Stuani</a:t>
            </a:r>
            <a:r>
              <a:rPr lang="pt-BR" b="0" i="0" dirty="0">
                <a:effectLst/>
              </a:rPr>
              <a:t> nos deu dicas de como buscar o bem-estar e lidar com o desânimo.</a:t>
            </a:r>
          </a:p>
          <a:p>
            <a:pPr algn="l"/>
            <a:r>
              <a:rPr lang="pt-BR" b="0" i="0" dirty="0">
                <a:effectLst/>
              </a:rPr>
              <a:t>Eu recomendo um aplicativo que uso chamado </a:t>
            </a:r>
            <a:r>
              <a:rPr lang="pt-BR" b="1" i="0" dirty="0" err="1">
                <a:effectLst/>
              </a:rPr>
              <a:t>Daylio</a:t>
            </a:r>
            <a:r>
              <a:rPr lang="pt-BR" b="0" i="0" dirty="0">
                <a:effectLst/>
              </a:rPr>
              <a:t>, que é </a:t>
            </a:r>
            <a:r>
              <a:rPr lang="pt-BR" b="1" i="0" dirty="0" err="1">
                <a:effectLst/>
              </a:rPr>
              <a:t>mood</a:t>
            </a:r>
            <a:r>
              <a:rPr lang="pt-BR" b="1" i="0" dirty="0">
                <a:effectLst/>
              </a:rPr>
              <a:t> </a:t>
            </a:r>
            <a:r>
              <a:rPr lang="pt-BR" b="1" i="0" dirty="0" err="1">
                <a:effectLst/>
              </a:rPr>
              <a:t>trac</a:t>
            </a:r>
            <a:r>
              <a:rPr lang="pt-BR" b="0" i="0" dirty="0" err="1">
                <a:effectLst/>
              </a:rPr>
              <a:t>ker</a:t>
            </a:r>
            <a:r>
              <a:rPr lang="pt-BR" b="0" i="0" dirty="0">
                <a:effectLst/>
              </a:rPr>
              <a:t> muito útil no dia a dia. Com ele, você pode inserir como está se sentindo e ter um monitoramento do seu humor conforme os dias. Além de trazer várias ferramentas estatísticas para acompanhar como anda seu humor na sua semana, o aplicativo também oferece um campo de anotações e algumas opções para inserir os seus principais objetivos no ano.</a:t>
            </a:r>
          </a:p>
          <a:p>
            <a:pPr algn="l"/>
            <a:r>
              <a:rPr lang="pt-BR" b="0" i="0" dirty="0">
                <a:effectLst/>
              </a:rPr>
              <a:t>Com esse aplicativo, conseguimos entender e pensar em soluções sobre certas situações que podem acontecer, como, por exemplo: Se eu tiver na minha semana, 4 dias estressantes registrados no </a:t>
            </a:r>
            <a:r>
              <a:rPr lang="pt-BR" b="0" i="0" dirty="0" err="1">
                <a:effectLst/>
              </a:rPr>
              <a:t>Daylio</a:t>
            </a:r>
            <a:r>
              <a:rPr lang="pt-BR" b="0" i="0" dirty="0">
                <a:effectLst/>
              </a:rPr>
              <a:t>, eu consigo verificar o que aconteceu e qual é a causa desse estresse, agindo da melhor maneira para resolver o problema."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0273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14020-C1D9-32E2-09BC-4392FDD02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inimigo invisível </a:t>
            </a:r>
          </a:p>
        </p:txBody>
      </p:sp>
      <p:pic>
        <p:nvPicPr>
          <p:cNvPr id="5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38395E8D-70E6-0AC6-4F57-38629714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202" y="1443400"/>
            <a:ext cx="5732591" cy="300753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EC915FB-0600-228C-C806-164C6527DE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443400"/>
            <a:ext cx="4909583" cy="4817441"/>
          </a:xfrm>
        </p:spPr>
        <p:txBody>
          <a:bodyPr>
            <a:noAutofit/>
          </a:bodyPr>
          <a:lstStyle/>
          <a:p>
            <a:r>
              <a:rPr lang="pt-BR" sz="1400" b="1" dirty="0">
                <a:solidFill>
                  <a:schemeClr val="accent2"/>
                </a:solidFill>
              </a:rPr>
              <a:t>Listas mais diretas: foco na prioridade</a:t>
            </a:r>
          </a:p>
          <a:p>
            <a:r>
              <a:rPr lang="pt-BR" sz="1400" i="1" dirty="0"/>
              <a:t>“Se você persegue dois coelhos ao mesmo tempo...Não vai pegar nenhum dos dois.” </a:t>
            </a:r>
            <a:r>
              <a:rPr lang="pt-BR" sz="1400" dirty="0"/>
              <a:t>Provérbio Russo. </a:t>
            </a:r>
          </a:p>
          <a:p>
            <a:r>
              <a:rPr lang="pt-BR" sz="1400" b="1" dirty="0">
                <a:solidFill>
                  <a:schemeClr val="accent2"/>
                </a:solidFill>
              </a:rPr>
              <a:t>Princípio de Pareto: </a:t>
            </a:r>
            <a:br>
              <a:rPr lang="pt-BR" sz="1400" dirty="0"/>
            </a:br>
            <a:r>
              <a:rPr lang="pt-BR" sz="1400" dirty="0"/>
              <a:t>- 80% dos efeitos vem dos 20% das causas </a:t>
            </a:r>
          </a:p>
          <a:p>
            <a:endParaRPr lang="pt-BR" sz="1400" dirty="0"/>
          </a:p>
        </p:txBody>
      </p:sp>
      <p:pic>
        <p:nvPicPr>
          <p:cNvPr id="8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FFCFE293-DE8C-DB43-F6B8-FBD18D3F1D2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1207" y="4079059"/>
            <a:ext cx="1923413" cy="218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934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BFC731-A4EE-7E29-F564-34AAB9ED8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75001B-C929-32A6-003F-9EBB58D420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0311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A5EFD7-A505-3E66-3BD5-C978A373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saber mais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609C37-A6EA-9AE8-5BA6-4CED96B7C5B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170723" cy="4974336"/>
          </a:xfrm>
        </p:spPr>
        <p:txBody>
          <a:bodyPr>
            <a:normAutofit/>
          </a:bodyPr>
          <a:lstStyle/>
          <a:p>
            <a:pPr algn="l"/>
            <a:r>
              <a:rPr lang="pt-BR" b="0" i="0" dirty="0">
                <a:effectLst/>
              </a:rPr>
              <a:t>A colega Amanda Borges compartilhou dicas bem interessantes e aproveito para compartilhar com você também.</a:t>
            </a:r>
          </a:p>
          <a:p>
            <a:pPr algn="l"/>
            <a:r>
              <a:rPr lang="pt-BR" b="0" i="0" dirty="0">
                <a:effectLst/>
              </a:rPr>
              <a:t>"No curso de Foco: Trazendo mais resultados para o dia a dia, na aula 4 sobre Equilíbrio na vida, a professora Priscila </a:t>
            </a:r>
            <a:r>
              <a:rPr lang="pt-BR" b="0" i="0" dirty="0" err="1">
                <a:effectLst/>
              </a:rPr>
              <a:t>Stuani</a:t>
            </a:r>
            <a:r>
              <a:rPr lang="pt-BR" b="0" i="0" dirty="0">
                <a:effectLst/>
              </a:rPr>
              <a:t> nos deu dicas de como buscar o bem-estar e lidar com o desânimo.</a:t>
            </a:r>
          </a:p>
          <a:p>
            <a:pPr algn="l"/>
            <a:r>
              <a:rPr lang="pt-BR" b="0" i="0" dirty="0">
                <a:effectLst/>
              </a:rPr>
              <a:t>Eu recomendo um aplicativo que uso chamado </a:t>
            </a:r>
            <a:r>
              <a:rPr lang="pt-BR" b="1" i="0" dirty="0" err="1">
                <a:effectLst/>
              </a:rPr>
              <a:t>Daylio</a:t>
            </a:r>
            <a:r>
              <a:rPr lang="pt-BR" b="0" i="0" dirty="0">
                <a:effectLst/>
              </a:rPr>
              <a:t>, que é </a:t>
            </a:r>
            <a:r>
              <a:rPr lang="pt-BR" b="1" i="0" dirty="0" err="1">
                <a:effectLst/>
              </a:rPr>
              <a:t>mood</a:t>
            </a:r>
            <a:r>
              <a:rPr lang="pt-BR" b="1" i="0" dirty="0">
                <a:effectLst/>
              </a:rPr>
              <a:t> </a:t>
            </a:r>
            <a:r>
              <a:rPr lang="pt-BR" b="1" i="0" dirty="0" err="1">
                <a:effectLst/>
              </a:rPr>
              <a:t>trac</a:t>
            </a:r>
            <a:r>
              <a:rPr lang="pt-BR" b="0" i="0" dirty="0" err="1">
                <a:effectLst/>
              </a:rPr>
              <a:t>ker</a:t>
            </a:r>
            <a:r>
              <a:rPr lang="pt-BR" b="0" i="0" dirty="0">
                <a:effectLst/>
              </a:rPr>
              <a:t> muito útil no dia a dia. Com ele, você pode inserir como está se sentindo e ter um monitoramento do seu humor conforme os dias. Além de trazer várias ferramentas estatísticas para acompanhar como anda seu humor na sua semana, o aplicativo também oferece um campo de anotações e algumas opções para inserir os seus principais objetivos no ano.</a:t>
            </a:r>
          </a:p>
          <a:p>
            <a:pPr algn="l"/>
            <a:r>
              <a:rPr lang="pt-BR" b="0" i="0" dirty="0">
                <a:effectLst/>
              </a:rPr>
              <a:t>Com esse aplicativo, conseguimos entender e pensar em soluções sobre certas situações que podem acontecer, como, por exemplo: Se eu tiver na minha semana, 4 dias estressantes registrados no </a:t>
            </a:r>
            <a:r>
              <a:rPr lang="pt-BR" b="0" i="0" dirty="0" err="1">
                <a:effectLst/>
              </a:rPr>
              <a:t>Daylio</a:t>
            </a:r>
            <a:r>
              <a:rPr lang="pt-BR" b="0" i="0" dirty="0">
                <a:effectLst/>
              </a:rPr>
              <a:t>, eu consigo verificar o que aconteceu e qual é a causa desse estresse, agindo da melhor maneira para resolver o problema."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1472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BEDA4-9108-69AF-DF91-25D081579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inimigo invisível </a:t>
            </a:r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FA35A780-956F-6360-24C6-D8EA8BFC11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27542" y="1290005"/>
            <a:ext cx="4060128" cy="1828149"/>
          </a:xfrm>
          <a:prstGeom prst="rect">
            <a:avLst/>
          </a:prstGeom>
        </p:spPr>
      </p:pic>
      <p:pic>
        <p:nvPicPr>
          <p:cNvPr id="11" name="Imagem 10" descr="Uma imagem contendo Texto&#10;&#10;Descrição gerada automaticamente">
            <a:extLst>
              <a:ext uri="{FF2B5EF4-FFF2-40B4-BE49-F238E27FC236}">
                <a16:creationId xmlns:a16="http://schemas.microsoft.com/office/drawing/2014/main" id="{21338479-9B82-E28B-2C0B-05488C2C6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208" y="3429000"/>
            <a:ext cx="1857883" cy="2894702"/>
          </a:xfrm>
          <a:prstGeom prst="rect">
            <a:avLst/>
          </a:prstGeom>
        </p:spPr>
      </p:pic>
      <p:pic>
        <p:nvPicPr>
          <p:cNvPr id="17" name="Imagem 16" descr="Uma imagem contendo Texto&#10;&#10;Descrição gerada automaticamente">
            <a:extLst>
              <a:ext uri="{FF2B5EF4-FFF2-40B4-BE49-F238E27FC236}">
                <a16:creationId xmlns:a16="http://schemas.microsoft.com/office/drawing/2014/main" id="{B761BAAF-B25F-BA47-9244-B30611FF8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455" y="3118154"/>
            <a:ext cx="3993226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94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37B62-5089-E65D-757B-E94906563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Agora é a sua vez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743B10-E905-3D23-58FD-BDA113B06B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338790" cy="5179796"/>
          </a:xfrm>
        </p:spPr>
        <p:txBody>
          <a:bodyPr>
            <a:normAutofit/>
          </a:bodyPr>
          <a:lstStyle/>
          <a:p>
            <a:pPr algn="just"/>
            <a:r>
              <a:rPr lang="pt-BR" sz="1400" b="0" i="0" dirty="0">
                <a:solidFill>
                  <a:srgbClr val="3D464D"/>
                </a:solidFill>
                <a:effectLst/>
              </a:rPr>
              <a:t>A chamada Lei de 80/20 de Pareto diz que os seus objetivos podem ser realizados com 20% da sua dedicação, sendo que essa lógica pode ser inserida em qualquer aspecto de sua vida: realização pessoal, sucesso profissional, condicionamento físico, etc. Pareto acreditava que você deve reduzir o seu foco em diversos setores de seu cotidiano, reforçando somente o que pode desencadear um grande benefício. Na sua visão, as pessoas devem avaliar a sua volta o que realmente é importante e se focar nessas ações totalmente. Pensando nisso, reflita sobre como você pode usar este princípio a favor da sua vida pessoal e profissional.</a:t>
            </a:r>
          </a:p>
          <a:p>
            <a:pPr algn="just"/>
            <a:r>
              <a:rPr lang="pt-BR" sz="1400" b="0" i="0" dirty="0">
                <a:solidFill>
                  <a:srgbClr val="3D464D"/>
                </a:solidFill>
                <a:effectLst/>
              </a:rPr>
              <a:t>Qual a principal ação que você pode fazer para garantir os melhores resultados para?</a:t>
            </a: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B9B5D87-BB38-291C-EB75-443621E53F20}"/>
              </a:ext>
            </a:extLst>
          </p:cNvPr>
          <p:cNvSpPr txBox="1">
            <a:spLocks/>
          </p:cNvSpPr>
          <p:nvPr/>
        </p:nvSpPr>
        <p:spPr>
          <a:xfrm>
            <a:off x="6969966" y="1435608"/>
            <a:ext cx="4464823" cy="5179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dirty="0">
                <a:solidFill>
                  <a:srgbClr val="3D464D"/>
                </a:solidFill>
              </a:rPr>
              <a:t>Preciso focar nos estudos para ver resultados positivos em relação a emprego para ter mais saúde,  bem estar e qualidade de vida. </a:t>
            </a:r>
          </a:p>
          <a:p>
            <a:pPr algn="just"/>
            <a:r>
              <a:rPr lang="pt-BR" sz="1400" dirty="0">
                <a:solidFill>
                  <a:srgbClr val="3D464D"/>
                </a:solidFill>
              </a:rPr>
              <a:t>Criar rotinas e horários para manter os estudos, atividade física e meditação, pois essas práticas podem melhorar meu foco nos estudos que vão me fazer alcançar o objetivo final, o emprego que vai me dar condições de </a:t>
            </a:r>
            <a:r>
              <a:rPr lang="pt-BR" sz="1400">
                <a:solidFill>
                  <a:srgbClr val="3D464D"/>
                </a:solidFill>
              </a:rPr>
              <a:t>cuidar ainda </a:t>
            </a:r>
            <a:r>
              <a:rPr lang="pt-BR" sz="1400" dirty="0">
                <a:solidFill>
                  <a:srgbClr val="3D464D"/>
                </a:solidFill>
              </a:rPr>
              <a:t>melhor </a:t>
            </a:r>
            <a:r>
              <a:rPr lang="pt-BR" sz="1400">
                <a:solidFill>
                  <a:srgbClr val="3D464D"/>
                </a:solidFill>
              </a:rPr>
              <a:t>da saúde.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4561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C8845-BF36-21B0-36AD-7F6AF7AAE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8C9B6A-0907-8731-18D3-3F4769CFA6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5385443" cy="3099070"/>
          </a:xfrm>
        </p:spPr>
        <p:txBody>
          <a:bodyPr>
            <a:normAutofit fontScale="92500" lnSpcReduction="20000"/>
          </a:bodyPr>
          <a:lstStyle/>
          <a:p>
            <a:pPr marL="171450" indent="-171450">
              <a:buFontTx/>
              <a:buChar char="-"/>
            </a:pPr>
            <a:r>
              <a:rPr lang="pt-BR" sz="1300" b="1" dirty="0"/>
              <a:t>Seja simples</a:t>
            </a:r>
            <a:r>
              <a:rPr lang="pt-BR" sz="1300" dirty="0"/>
              <a:t>: </a:t>
            </a:r>
            <a:br>
              <a:rPr lang="pt-BR" sz="1300" dirty="0"/>
            </a:br>
            <a:r>
              <a:rPr lang="pt-BR" sz="1300" dirty="0"/>
              <a:t>N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ão se preocupar em acumular tarefas, quanto mais focar em ser produtiva, melhor. Permita que o mais importante direcione o seu dia.</a:t>
            </a:r>
          </a:p>
          <a:p>
            <a:pPr marL="171450" indent="-171450">
              <a:buFontTx/>
              <a:buChar char="-"/>
            </a:pPr>
            <a:r>
              <a:rPr lang="pt-BR" sz="1300" b="1" dirty="0">
                <a:solidFill>
                  <a:srgbClr val="3D464D"/>
                </a:solidFill>
              </a:rPr>
              <a:t>Diga não: </a:t>
            </a:r>
            <a:br>
              <a:rPr lang="pt-BR" sz="1300" dirty="0">
                <a:solidFill>
                  <a:srgbClr val="3D464D"/>
                </a:solidFill>
              </a:rPr>
            </a:br>
            <a:r>
              <a:rPr lang="pt-BR" sz="1300" b="0" i="0" dirty="0">
                <a:solidFill>
                  <a:srgbClr val="3D464D"/>
                </a:solidFill>
                <a:effectLst/>
              </a:rPr>
              <a:t>Talvez esta seja uma das tarefas mais difíceis de realizar. Sempre que precisar fazer algo e surgir alguma coisa, o ideal é </a:t>
            </a:r>
            <a:r>
              <a:rPr lang="pt-BR" sz="1300" dirty="0" err="1">
                <a:solidFill>
                  <a:srgbClr val="3D464D"/>
                </a:solidFill>
              </a:rPr>
              <a:t>dizer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“agora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não” para qualquer coisa que poderia fazer em vez de concluir o que é mais importante. É preciso entender a importância de que fazer a coisa mais importante é sempre o mais importante.</a:t>
            </a:r>
            <a:endParaRPr lang="pt-BR" sz="1300" dirty="0"/>
          </a:p>
          <a:p>
            <a:pPr marL="171450" indent="-171450">
              <a:buFontTx/>
              <a:buChar char="-"/>
            </a:pPr>
            <a:r>
              <a:rPr lang="pt-BR" sz="1400" b="1" dirty="0"/>
              <a:t>Quais ações posso realizar para atingir o objetivo maior? </a:t>
            </a: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D3784559-A35B-93BD-2130-FB841BD72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736" y="1529474"/>
            <a:ext cx="4593769" cy="2911338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5D2C9D9-4120-B321-DFAD-36C9896B3787}"/>
              </a:ext>
            </a:extLst>
          </p:cNvPr>
          <p:cNvSpPr txBox="1">
            <a:spLocks/>
          </p:cNvSpPr>
          <p:nvPr/>
        </p:nvSpPr>
        <p:spPr>
          <a:xfrm>
            <a:off x="645243" y="4785872"/>
            <a:ext cx="4785775" cy="1750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chemeClr val="accent2"/>
                </a:solidFill>
              </a:rPr>
              <a:t>FOCO</a:t>
            </a:r>
            <a:br>
              <a:rPr lang="pt-BR" sz="1800" dirty="0"/>
            </a:br>
            <a:r>
              <a:rPr lang="pt-BR" sz="1800" dirty="0"/>
              <a:t>APRENDA A DIZER NÃO</a:t>
            </a:r>
            <a:br>
              <a:rPr lang="pt-BR" sz="1800" dirty="0"/>
            </a:br>
            <a:r>
              <a:rPr lang="pt-BR" sz="1800" dirty="0"/>
              <a:t>O MAIS IMPORTANTE É O PRINCIPAL </a:t>
            </a:r>
          </a:p>
        </p:txBody>
      </p:sp>
    </p:spTree>
    <p:extLst>
      <p:ext uri="{BB962C8B-B14F-4D97-AF65-F5344CB8AC3E}">
        <p14:creationId xmlns:p14="http://schemas.microsoft.com/office/powerpoint/2010/main" val="94989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ABF3C-29B9-948B-9F85-6FD1560A0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leitura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878118-548F-E64E-90A7-8497800DBB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7279557" cy="3977640"/>
          </a:xfrm>
        </p:spPr>
        <p:txBody>
          <a:bodyPr>
            <a:normAutofit/>
          </a:bodyPr>
          <a:lstStyle/>
          <a:p>
            <a:r>
              <a:rPr lang="pt-BR" sz="1600" b="0" i="0" dirty="0">
                <a:solidFill>
                  <a:srgbClr val="3D464D"/>
                </a:solidFill>
                <a:effectLst/>
              </a:rPr>
              <a:t>Lidar com mudanças nem sempre é algo fácil. Pensando nisso, recomendamos a leitura do artigo </a:t>
            </a:r>
            <a:r>
              <a:rPr lang="pt-BR" sz="1600" b="0" i="0" dirty="0">
                <a:solidFill>
                  <a:schemeClr val="accent2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Como se Adaptar</a:t>
            </a:r>
            <a:r>
              <a:rPr lang="pt-BR" sz="1600" b="0" i="0" dirty="0">
                <a:solidFill>
                  <a:srgbClr val="3D464D"/>
                </a:solidFill>
                <a:effectLst/>
              </a:rPr>
              <a:t>. Esperamos que este artigo te dê boas ideias para lidar melhor com as mudanças.</a:t>
            </a:r>
            <a:endParaRPr lang="pt-BR" sz="1600" dirty="0">
              <a:solidFill>
                <a:srgbClr val="3D464D"/>
              </a:solidFill>
            </a:endParaRPr>
          </a:p>
          <a:p>
            <a:r>
              <a:rPr lang="pt-BR" sz="1600" dirty="0">
                <a:solidFill>
                  <a:srgbClr val="3D464D"/>
                </a:solidFill>
              </a:rPr>
              <a:t>Link: https://pt.wikihow.com/se-Adaptar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504257016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{490CAC70-9455-490A-9D57-74F09AA546B7}tf10001108_win32</Template>
  <TotalTime>1243</TotalTime>
  <Words>4552</Words>
  <Application>Microsoft Office PowerPoint</Application>
  <PresentationFormat>Widescreen</PresentationFormat>
  <Paragraphs>357</Paragraphs>
  <Slides>51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61" baseType="lpstr">
      <vt:lpstr>Arial</vt:lpstr>
      <vt:lpstr>Calibri</vt:lpstr>
      <vt:lpstr>Courier New</vt:lpstr>
      <vt:lpstr>Open sans</vt:lpstr>
      <vt:lpstr>Segoe UI</vt:lpstr>
      <vt:lpstr>Segoe UI Light</vt:lpstr>
      <vt:lpstr>Segoe UI Semibold</vt:lpstr>
      <vt:lpstr>Source Serif Pro</vt:lpstr>
      <vt:lpstr>Wingdings</vt:lpstr>
      <vt:lpstr>DocBoas-vindas</vt:lpstr>
      <vt:lpstr>Desenvolvimento Pessoal T5 - ONE</vt:lpstr>
      <vt:lpstr>Apresentação do PowerPoint</vt:lpstr>
      <vt:lpstr>Introdução</vt:lpstr>
      <vt:lpstr>O inimigo invisível </vt:lpstr>
      <vt:lpstr>O inimigo invisível </vt:lpstr>
      <vt:lpstr>O inimigo invisível </vt:lpstr>
      <vt:lpstr>Agora é a sua vez</vt:lpstr>
      <vt:lpstr>Foco</vt:lpstr>
      <vt:lpstr>Sugestão de leitura</vt:lpstr>
      <vt:lpstr>Multitarefa</vt:lpstr>
      <vt:lpstr>Multitarefa</vt:lpstr>
      <vt:lpstr>Lista de sucesso</vt:lpstr>
      <vt:lpstr>Sugestão de leitura </vt:lpstr>
      <vt:lpstr>Sugestão: hábito de leitura </vt:lpstr>
      <vt:lpstr>Para saber mais</vt:lpstr>
      <vt:lpstr>Apresentação do PowerPoint</vt:lpstr>
      <vt:lpstr>Sucesso e disciplina </vt:lpstr>
      <vt:lpstr>Sucesso e disciplina</vt:lpstr>
      <vt:lpstr>Sucesso e disciplina</vt:lpstr>
      <vt:lpstr>O que está por trás do momento Eureca? </vt:lpstr>
      <vt:lpstr>O que está por trás do momento Eureca? </vt:lpstr>
      <vt:lpstr>Reflexão e ação com foco</vt:lpstr>
      <vt:lpstr>Sugestão de leitura</vt:lpstr>
      <vt:lpstr>Sugestão de vídeo</vt:lpstr>
      <vt:lpstr>Sugestão de aplicativos</vt:lpstr>
      <vt:lpstr>Sugestão de aplicativos</vt:lpstr>
      <vt:lpstr>Apresentação do PowerPoint</vt:lpstr>
      <vt:lpstr>O poder da força de vontade</vt:lpstr>
      <vt:lpstr>Sugestão de leitura</vt:lpstr>
      <vt:lpstr>Como manter a força de vontade</vt:lpstr>
      <vt:lpstr>Como manter a força de vontade</vt:lpstr>
      <vt:lpstr>Os desafios para manter o foco</vt:lpstr>
      <vt:lpstr>Recompensas</vt:lpstr>
      <vt:lpstr>Apresentação do PowerPoint</vt:lpstr>
      <vt:lpstr>Como buscar o bem estar</vt:lpstr>
      <vt:lpstr>Como buscar o bem estar</vt:lpstr>
      <vt:lpstr>Como buscar o bem estar</vt:lpstr>
      <vt:lpstr>Como buscar o bem estar</vt:lpstr>
      <vt:lpstr>Sugestão de leitura </vt:lpstr>
      <vt:lpstr>Calendário de estudos </vt:lpstr>
      <vt:lpstr>Dicas para lidar com o desânimo</vt:lpstr>
      <vt:lpstr>Dicas para lidar com o desânimo</vt:lpstr>
      <vt:lpstr>O que é ser feliz?</vt:lpstr>
      <vt:lpstr>Apresentação do PowerPoint</vt:lpstr>
      <vt:lpstr>O hábito do sucesso</vt:lpstr>
      <vt:lpstr>O hábito do sucesso</vt:lpstr>
      <vt:lpstr>Como estimular o foco?</vt:lpstr>
      <vt:lpstr>Conclusão</vt:lpstr>
      <vt:lpstr>Para saber mais </vt:lpstr>
      <vt:lpstr>Apresentação do PowerPoint</vt:lpstr>
      <vt:lpstr>Para saber mais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Pessoal T5 - ONE</dc:title>
  <dc:creator>Raíza</dc:creator>
  <cp:keywords/>
  <cp:lastModifiedBy>RAIZA CIRNE BRAZ</cp:lastModifiedBy>
  <cp:revision>332</cp:revision>
  <dcterms:created xsi:type="dcterms:W3CDTF">2023-04-04T20:06:45Z</dcterms:created>
  <dcterms:modified xsi:type="dcterms:W3CDTF">2023-04-30T19:25:09Z</dcterms:modified>
  <cp:version/>
</cp:coreProperties>
</file>